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9" r:id="rId3"/>
    <p:sldId id="260" r:id="rId4"/>
    <p:sldId id="261" r:id="rId5"/>
    <p:sldId id="263" r:id="rId6"/>
    <p:sldId id="265" r:id="rId7"/>
    <p:sldId id="268" r:id="rId8"/>
    <p:sldId id="269" r:id="rId9"/>
    <p:sldId id="271" r:id="rId10"/>
    <p:sldId id="270" r:id="rId11"/>
    <p:sldId id="272" r:id="rId12"/>
    <p:sldId id="273" r:id="rId13"/>
    <p:sldId id="278" r:id="rId14"/>
    <p:sldId id="279" r:id="rId15"/>
    <p:sldId id="280" r:id="rId16"/>
    <p:sldId id="282" r:id="rId17"/>
    <p:sldId id="281" r:id="rId18"/>
    <p:sldId id="285" r:id="rId19"/>
    <p:sldId id="286" r:id="rId20"/>
    <p:sldId id="287" r:id="rId21"/>
    <p:sldId id="289" r:id="rId22"/>
    <p:sldId id="288" r:id="rId23"/>
    <p:sldId id="290" r:id="rId24"/>
    <p:sldId id="291" r:id="rId25"/>
    <p:sldId id="293" r:id="rId26"/>
    <p:sldId id="292" r:id="rId27"/>
    <p:sldId id="369" r:id="rId28"/>
    <p:sldId id="370" r:id="rId29"/>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20"/>
    <p:restoredTop sz="83640"/>
  </p:normalViewPr>
  <p:slideViewPr>
    <p:cSldViewPr snapToGrid="0">
      <p:cViewPr varScale="1">
        <p:scale>
          <a:sx n="76" d="100"/>
          <a:sy n="76" d="100"/>
        </p:scale>
        <p:origin x="4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15226-D530-7341-A3AC-3923255B3B34}" type="datetimeFigureOut">
              <a:rPr lang="en-GB" smtClean="0"/>
              <a:t>09/11/2022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E9351-0B77-344A-8161-AF336741E979}" type="slidenum">
              <a:rPr lang="en-GB" smtClean="0"/>
              <a:t>‹#›</a:t>
            </a:fld>
            <a:endParaRPr lang="en-GB"/>
          </a:p>
        </p:txBody>
      </p:sp>
    </p:spTree>
    <p:extLst>
      <p:ext uri="{BB962C8B-B14F-4D97-AF65-F5344CB8AC3E}">
        <p14:creationId xmlns:p14="http://schemas.microsoft.com/office/powerpoint/2010/main" val="39882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a:t>
            </a:fld>
            <a:endParaRPr lang="en-GB"/>
          </a:p>
        </p:txBody>
      </p:sp>
    </p:spTree>
    <p:extLst>
      <p:ext uri="{BB962C8B-B14F-4D97-AF65-F5344CB8AC3E}">
        <p14:creationId xmlns:p14="http://schemas.microsoft.com/office/powerpoint/2010/main" val="105951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18</a:t>
            </a:fld>
            <a:endParaRPr lang="en-GB"/>
          </a:p>
        </p:txBody>
      </p:sp>
    </p:spTree>
    <p:extLst>
      <p:ext uri="{BB962C8B-B14F-4D97-AF65-F5344CB8AC3E}">
        <p14:creationId xmlns:p14="http://schemas.microsoft.com/office/powerpoint/2010/main" val="7749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19</a:t>
            </a:fld>
            <a:endParaRPr lang="en-GB"/>
          </a:p>
        </p:txBody>
      </p:sp>
    </p:spTree>
    <p:extLst>
      <p:ext uri="{BB962C8B-B14F-4D97-AF65-F5344CB8AC3E}">
        <p14:creationId xmlns:p14="http://schemas.microsoft.com/office/powerpoint/2010/main" val="143066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20</a:t>
            </a:fld>
            <a:endParaRPr lang="en-GB"/>
          </a:p>
        </p:txBody>
      </p:sp>
    </p:spTree>
    <p:extLst>
      <p:ext uri="{BB962C8B-B14F-4D97-AF65-F5344CB8AC3E}">
        <p14:creationId xmlns:p14="http://schemas.microsoft.com/office/powerpoint/2010/main" val="424663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E9351-0B77-344A-8161-AF336741E979}" type="slidenum">
              <a:rPr lang="en-GB" smtClean="0"/>
              <a:t>22</a:t>
            </a:fld>
            <a:endParaRPr lang="en-GB"/>
          </a:p>
        </p:txBody>
      </p:sp>
    </p:spTree>
    <p:extLst>
      <p:ext uri="{BB962C8B-B14F-4D97-AF65-F5344CB8AC3E}">
        <p14:creationId xmlns:p14="http://schemas.microsoft.com/office/powerpoint/2010/main" val="64295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E9351-0B77-344A-8161-AF336741E979}" type="slidenum">
              <a:rPr lang="en-GB" smtClean="0"/>
              <a:t>23</a:t>
            </a:fld>
            <a:endParaRPr lang="en-GB"/>
          </a:p>
        </p:txBody>
      </p:sp>
    </p:spTree>
    <p:extLst>
      <p:ext uri="{BB962C8B-B14F-4D97-AF65-F5344CB8AC3E}">
        <p14:creationId xmlns:p14="http://schemas.microsoft.com/office/powerpoint/2010/main" val="362445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E9351-0B77-344A-8161-AF336741E979}" type="slidenum">
              <a:rPr lang="en-GB" smtClean="0"/>
              <a:t>24</a:t>
            </a:fld>
            <a:endParaRPr lang="en-GB"/>
          </a:p>
        </p:txBody>
      </p:sp>
    </p:spTree>
    <p:extLst>
      <p:ext uri="{BB962C8B-B14F-4D97-AF65-F5344CB8AC3E}">
        <p14:creationId xmlns:p14="http://schemas.microsoft.com/office/powerpoint/2010/main" val="129939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E9351-0B77-344A-8161-AF336741E979}" type="slidenum">
              <a:rPr lang="en-GB" smtClean="0"/>
              <a:t>26</a:t>
            </a:fld>
            <a:endParaRPr lang="en-GB"/>
          </a:p>
        </p:txBody>
      </p:sp>
    </p:spTree>
    <p:extLst>
      <p:ext uri="{BB962C8B-B14F-4D97-AF65-F5344CB8AC3E}">
        <p14:creationId xmlns:p14="http://schemas.microsoft.com/office/powerpoint/2010/main" val="98268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E9351-0B77-344A-8161-AF336741E979}" type="slidenum">
              <a:rPr lang="en-GB" smtClean="0"/>
              <a:t>27</a:t>
            </a:fld>
            <a:endParaRPr lang="en-GB"/>
          </a:p>
        </p:txBody>
      </p:sp>
    </p:spTree>
    <p:extLst>
      <p:ext uri="{BB962C8B-B14F-4D97-AF65-F5344CB8AC3E}">
        <p14:creationId xmlns:p14="http://schemas.microsoft.com/office/powerpoint/2010/main" val="330622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E9351-0B77-344A-8161-AF336741E979}" type="slidenum">
              <a:rPr lang="en-GB" smtClean="0"/>
              <a:t>28</a:t>
            </a:fld>
            <a:endParaRPr lang="en-GB"/>
          </a:p>
        </p:txBody>
      </p:sp>
    </p:spTree>
    <p:extLst>
      <p:ext uri="{BB962C8B-B14F-4D97-AF65-F5344CB8AC3E}">
        <p14:creationId xmlns:p14="http://schemas.microsoft.com/office/powerpoint/2010/main" val="5195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a graph-level task, our goal is to predict the property of an entire graph. For example, for a molecule represented as a graph, we might want to predict what the molecule smells like, or whether it will bind to a receptor implicated in a disease.</a:t>
            </a:r>
          </a:p>
        </p:txBody>
      </p:sp>
      <p:sp>
        <p:nvSpPr>
          <p:cNvPr id="4" name="Slide Number Placeholder 3"/>
          <p:cNvSpPr>
            <a:spLocks noGrp="1"/>
          </p:cNvSpPr>
          <p:nvPr>
            <p:ph type="sldNum" sz="quarter" idx="5"/>
          </p:nvPr>
        </p:nvSpPr>
        <p:spPr/>
        <p:txBody>
          <a:bodyPr/>
          <a:lstStyle/>
          <a:p>
            <a:fld id="{621E9351-0B77-344A-8161-AF336741E979}" type="slidenum">
              <a:rPr lang="en-GB" smtClean="0"/>
              <a:t>6</a:t>
            </a:fld>
            <a:endParaRPr lang="en-GB"/>
          </a:p>
        </p:txBody>
      </p:sp>
    </p:spTree>
    <p:extLst>
      <p:ext uri="{BB962C8B-B14F-4D97-AF65-F5344CB8AC3E}">
        <p14:creationId xmlns:p14="http://schemas.microsoft.com/office/powerpoint/2010/main" val="84707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10</a:t>
            </a:fld>
            <a:endParaRPr lang="en-GB"/>
          </a:p>
        </p:txBody>
      </p:sp>
    </p:spTree>
    <p:extLst>
      <p:ext uri="{BB962C8B-B14F-4D97-AF65-F5344CB8AC3E}">
        <p14:creationId xmlns:p14="http://schemas.microsoft.com/office/powerpoint/2010/main" val="348069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11</a:t>
            </a:fld>
            <a:endParaRPr lang="en-GB"/>
          </a:p>
        </p:txBody>
      </p:sp>
    </p:spTree>
    <p:extLst>
      <p:ext uri="{BB962C8B-B14F-4D97-AF65-F5344CB8AC3E}">
        <p14:creationId xmlns:p14="http://schemas.microsoft.com/office/powerpoint/2010/main" val="377994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12</a:t>
            </a:fld>
            <a:endParaRPr lang="en-GB"/>
          </a:p>
        </p:txBody>
      </p:sp>
    </p:spTree>
    <p:extLst>
      <p:ext uri="{BB962C8B-B14F-4D97-AF65-F5344CB8AC3E}">
        <p14:creationId xmlns:p14="http://schemas.microsoft.com/office/powerpoint/2010/main" val="107273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13</a:t>
            </a:fld>
            <a:endParaRPr lang="en-GB"/>
          </a:p>
        </p:txBody>
      </p:sp>
    </p:spTree>
    <p:extLst>
      <p:ext uri="{BB962C8B-B14F-4D97-AF65-F5344CB8AC3E}">
        <p14:creationId xmlns:p14="http://schemas.microsoft.com/office/powerpoint/2010/main" val="30706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14</a:t>
            </a:fld>
            <a:endParaRPr lang="en-GB"/>
          </a:p>
        </p:txBody>
      </p:sp>
    </p:spTree>
    <p:extLst>
      <p:ext uri="{BB962C8B-B14F-4D97-AF65-F5344CB8AC3E}">
        <p14:creationId xmlns:p14="http://schemas.microsoft.com/office/powerpoint/2010/main" val="411577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15</a:t>
            </a:fld>
            <a:endParaRPr lang="en-GB"/>
          </a:p>
        </p:txBody>
      </p:sp>
    </p:spTree>
    <p:extLst>
      <p:ext uri="{BB962C8B-B14F-4D97-AF65-F5344CB8AC3E}">
        <p14:creationId xmlns:p14="http://schemas.microsoft.com/office/powerpoint/2010/main" val="187955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621E9351-0B77-344A-8161-AF336741E979}" type="slidenum">
              <a:rPr lang="en-GB" smtClean="0"/>
              <a:t>17</a:t>
            </a:fld>
            <a:endParaRPr lang="en-GB"/>
          </a:p>
        </p:txBody>
      </p:sp>
    </p:spTree>
    <p:extLst>
      <p:ext uri="{BB962C8B-B14F-4D97-AF65-F5344CB8AC3E}">
        <p14:creationId xmlns:p14="http://schemas.microsoft.com/office/powerpoint/2010/main" val="409750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3F70-B694-705E-B0F4-730A75980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123F74-0A1F-A3E7-7A69-D35BBF905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5ED595-7E2E-E946-A6F9-8699283DAF94}"/>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5" name="Footer Placeholder 4">
            <a:extLst>
              <a:ext uri="{FF2B5EF4-FFF2-40B4-BE49-F238E27FC236}">
                <a16:creationId xmlns:a16="http://schemas.microsoft.com/office/drawing/2014/main" id="{D1912BF6-87AD-D91D-4AD7-BF294662F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90A0E-9925-58CC-5FAD-88003E8B5DB9}"/>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85590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C45B-94E4-8F67-46C0-5BE467A355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5884D3-1ACD-9776-CBCF-12B8260F24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5182B-F6A5-5092-F977-21111F24DC64}"/>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5" name="Footer Placeholder 4">
            <a:extLst>
              <a:ext uri="{FF2B5EF4-FFF2-40B4-BE49-F238E27FC236}">
                <a16:creationId xmlns:a16="http://schemas.microsoft.com/office/drawing/2014/main" id="{68580B16-B88F-A5A1-6121-1AF59A238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76450-BA53-2EEA-B066-D734D76B9186}"/>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157710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C2BCF-39A8-04A5-DB8D-F33AC318E3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20330B-C156-6E2F-1261-23E495C21A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7EC6C-BD4E-EBD2-82F5-B075D2282AAE}"/>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5" name="Footer Placeholder 4">
            <a:extLst>
              <a:ext uri="{FF2B5EF4-FFF2-40B4-BE49-F238E27FC236}">
                <a16:creationId xmlns:a16="http://schemas.microsoft.com/office/drawing/2014/main" id="{4AB7422D-E2DD-B6B6-81A0-18FB3CA3B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134B8-369B-97A1-765D-14AAA967FFFF}"/>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308576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152775" y="3783330"/>
            <a:ext cx="8763000" cy="550545"/>
          </a:xfrm>
        </p:spPr>
        <p:txBody>
          <a:bodyPr/>
          <a:lstStyle>
            <a:lvl1pPr marL="0" indent="0" algn="r">
              <a:buNone/>
              <a:defRPr sz="2400" b="1">
                <a:solidFill>
                  <a:schemeClr val="tx1">
                    <a:lumMod val="75000"/>
                    <a:lumOff val="25000"/>
                  </a:schemeClr>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212427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BB2A-458A-3BED-4A03-12FE8E9F0B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25B2BC-A8A2-0962-4A59-13539AEE51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75015D-B472-820B-AB56-BC5CE262F3B2}"/>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5" name="Footer Placeholder 4">
            <a:extLst>
              <a:ext uri="{FF2B5EF4-FFF2-40B4-BE49-F238E27FC236}">
                <a16:creationId xmlns:a16="http://schemas.microsoft.com/office/drawing/2014/main" id="{0A87AF99-4782-BEEE-AA87-4DF072F74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E342F-4717-8FE0-130F-369B50C192A1}"/>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289871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FF40-D778-681E-9154-8465BD13D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45AB61-5B90-6224-C286-16C233EA4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B69A2-CD26-E77D-ED8F-CFCB079A72B5}"/>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5" name="Footer Placeholder 4">
            <a:extLst>
              <a:ext uri="{FF2B5EF4-FFF2-40B4-BE49-F238E27FC236}">
                <a16:creationId xmlns:a16="http://schemas.microsoft.com/office/drawing/2014/main" id="{60A662DC-57CE-55F8-ED77-883C0649B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6B4F2-4D45-730D-0086-85F4D074633D}"/>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114571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3ABD-1A66-EB9D-158D-A4D7654122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16ECF2-8F34-0627-745C-30FDD9E35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BBCCFD-D396-6C37-FCD9-6216D19FC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C43F2F-CF5C-65AB-9D89-4E0074296AAB}"/>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6" name="Footer Placeholder 5">
            <a:extLst>
              <a:ext uri="{FF2B5EF4-FFF2-40B4-BE49-F238E27FC236}">
                <a16:creationId xmlns:a16="http://schemas.microsoft.com/office/drawing/2014/main" id="{E6C13ED3-FB8D-2CA6-5605-178E545E7B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0C2097-0CE5-0D7A-A744-2A5DCBE7011A}"/>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7413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6C4F-55AE-92DC-EB34-BFE6376AF5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90085C-439F-1889-6DE4-D5DDC9B6F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2DE64-E5A2-F2A1-C859-15E8B60A49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998F16-AE9E-BAB6-E6BA-60BA2A4D6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6FB57-A938-2403-B1D1-1A24487F2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4A18A5-B4D7-62ED-B7B3-4C2056893995}"/>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8" name="Footer Placeholder 7">
            <a:extLst>
              <a:ext uri="{FF2B5EF4-FFF2-40B4-BE49-F238E27FC236}">
                <a16:creationId xmlns:a16="http://schemas.microsoft.com/office/drawing/2014/main" id="{4B77F897-18E4-492E-E710-EF88FDB7BE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D84163-1650-D689-CD17-4248E6133829}"/>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420211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ED74-ED76-435F-D2B7-E24DCE9C65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3CABDA-8BF0-0C03-F397-9BA13BAD2537}"/>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4" name="Footer Placeholder 3">
            <a:extLst>
              <a:ext uri="{FF2B5EF4-FFF2-40B4-BE49-F238E27FC236}">
                <a16:creationId xmlns:a16="http://schemas.microsoft.com/office/drawing/2014/main" id="{B5CE1336-7052-F456-2A33-3E7A1E94C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E2EC0-61B1-B9E8-B0A3-AC85538FB3C7}"/>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4531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79CE9-094F-FA49-ECFD-77615A1B62F8}"/>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3" name="Footer Placeholder 2">
            <a:extLst>
              <a:ext uri="{FF2B5EF4-FFF2-40B4-BE49-F238E27FC236}">
                <a16:creationId xmlns:a16="http://schemas.microsoft.com/office/drawing/2014/main" id="{EF865564-F78A-946E-F8C5-F6561E0600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FCD46C-74F6-3BB5-EE9B-9393EDA81ABD}"/>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311422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C10F-8C7C-F2B6-52B0-767F9079D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7EAC75-7197-CAEE-4F2E-7699F6216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F727E6-E243-F656-E0B8-2F0D92164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2D12D-A724-5080-A216-7D6F660CCF9F}"/>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6" name="Footer Placeholder 5">
            <a:extLst>
              <a:ext uri="{FF2B5EF4-FFF2-40B4-BE49-F238E27FC236}">
                <a16:creationId xmlns:a16="http://schemas.microsoft.com/office/drawing/2014/main" id="{AAFE6BCC-1D55-D19D-9536-B273E64A4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4C0859-0153-07C3-6068-EAC23CFC702B}"/>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319880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6EF3-0092-DB1F-8796-C76E8C7A7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C26C28-6D18-E700-ABFA-29006295A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A0DB66-D415-7A07-A9FB-3F84BE18C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C28A9-C6FB-0965-A733-93E43D9E8A98}"/>
              </a:ext>
            </a:extLst>
          </p:cNvPr>
          <p:cNvSpPr>
            <a:spLocks noGrp="1"/>
          </p:cNvSpPr>
          <p:nvPr>
            <p:ph type="dt" sz="half" idx="10"/>
          </p:nvPr>
        </p:nvSpPr>
        <p:spPr/>
        <p:txBody>
          <a:bodyPr/>
          <a:lstStyle/>
          <a:p>
            <a:fld id="{62C75C9E-216E-4342-B499-4ED38ECD48FB}" type="datetimeFigureOut">
              <a:rPr lang="en-GB" smtClean="0"/>
              <a:t>09/11/2022</a:t>
            </a:fld>
            <a:endParaRPr lang="en-GB"/>
          </a:p>
        </p:txBody>
      </p:sp>
      <p:sp>
        <p:nvSpPr>
          <p:cNvPr id="6" name="Footer Placeholder 5">
            <a:extLst>
              <a:ext uri="{FF2B5EF4-FFF2-40B4-BE49-F238E27FC236}">
                <a16:creationId xmlns:a16="http://schemas.microsoft.com/office/drawing/2014/main" id="{E1CAE92C-288F-2CFA-8E7B-AC620612D1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375183-BF96-6D69-0016-C1C8F141C039}"/>
              </a:ext>
            </a:extLst>
          </p:cNvPr>
          <p:cNvSpPr>
            <a:spLocks noGrp="1"/>
          </p:cNvSpPr>
          <p:nvPr>
            <p:ph type="sldNum" sz="quarter" idx="12"/>
          </p:nvPr>
        </p:nvSpPr>
        <p:spPr/>
        <p:txBody>
          <a:bodyPr/>
          <a:lstStyle/>
          <a:p>
            <a:fld id="{A86072AC-25E0-6347-9211-086642F47F0E}" type="slidenum">
              <a:rPr lang="en-GB" smtClean="0"/>
              <a:t>‹#›</a:t>
            </a:fld>
            <a:endParaRPr lang="en-GB"/>
          </a:p>
        </p:txBody>
      </p:sp>
    </p:spTree>
    <p:extLst>
      <p:ext uri="{BB962C8B-B14F-4D97-AF65-F5344CB8AC3E}">
        <p14:creationId xmlns:p14="http://schemas.microsoft.com/office/powerpoint/2010/main" val="45658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BE228-7C44-C1F1-4552-97DD82BFB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DE797-F51D-CC3E-7A8E-ADCBE016EB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B639C-1A48-E1FF-B22E-568F029AB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75C9E-216E-4342-B499-4ED38ECD48FB}" type="datetimeFigureOut">
              <a:rPr lang="en-GB" smtClean="0"/>
              <a:t>09/11/2022</a:t>
            </a:fld>
            <a:endParaRPr lang="en-GB"/>
          </a:p>
        </p:txBody>
      </p:sp>
      <p:sp>
        <p:nvSpPr>
          <p:cNvPr id="5" name="Footer Placeholder 4">
            <a:extLst>
              <a:ext uri="{FF2B5EF4-FFF2-40B4-BE49-F238E27FC236}">
                <a16:creationId xmlns:a16="http://schemas.microsoft.com/office/drawing/2014/main" id="{0B2D9347-A016-8594-281E-750847D8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CB19ED-06B4-6D46-5CB7-A58BD7F3D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072AC-25E0-6347-9211-086642F47F0E}" type="slidenum">
              <a:rPr lang="en-GB" smtClean="0"/>
              <a:t>‹#›</a:t>
            </a:fld>
            <a:endParaRPr lang="en-GB"/>
          </a:p>
        </p:txBody>
      </p:sp>
    </p:spTree>
    <p:extLst>
      <p:ext uri="{BB962C8B-B14F-4D97-AF65-F5344CB8AC3E}">
        <p14:creationId xmlns:p14="http://schemas.microsoft.com/office/powerpoint/2010/main" val="30216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mailto:s.liu.4@research.gla.ac.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45416-A8A5-7C29-D651-7861247C5897}"/>
              </a:ext>
            </a:extLst>
          </p:cNvPr>
          <p:cNvPicPr>
            <a:picLocks noChangeAspect="1"/>
          </p:cNvPicPr>
          <p:nvPr/>
        </p:nvPicPr>
        <p:blipFill rotWithShape="1">
          <a:blip r:embed="rId3"/>
          <a:srcRect l="11615"/>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B2B91658-B83A-1010-2CB7-BB0CD89475B7}"/>
              </a:ext>
            </a:extLst>
          </p:cNvPr>
          <p:cNvSpPr>
            <a:spLocks noGrp="1"/>
          </p:cNvSpPr>
          <p:nvPr>
            <p:ph type="ctrTitle"/>
          </p:nvPr>
        </p:nvSpPr>
        <p:spPr>
          <a:xfrm>
            <a:off x="-158265" y="1661505"/>
            <a:ext cx="7642798" cy="1921964"/>
          </a:xfrm>
        </p:spPr>
        <p:txBody>
          <a:bodyPr anchor="b">
            <a:normAutofit/>
          </a:bodyPr>
          <a:lstStyle/>
          <a:p>
            <a:r>
              <a:rPr lang="en-GB" sz="4400" b="1" dirty="0"/>
              <a:t>The Applications of Graph Neural Networks</a:t>
            </a:r>
          </a:p>
        </p:txBody>
      </p:sp>
      <p:sp>
        <p:nvSpPr>
          <p:cNvPr id="3" name="Subtitle 2">
            <a:extLst>
              <a:ext uri="{FF2B5EF4-FFF2-40B4-BE49-F238E27FC236}">
                <a16:creationId xmlns:a16="http://schemas.microsoft.com/office/drawing/2014/main" id="{D120AAD3-79C8-00A1-CE2B-9685EB609729}"/>
              </a:ext>
            </a:extLst>
          </p:cNvPr>
          <p:cNvSpPr>
            <a:spLocks noGrp="1"/>
          </p:cNvSpPr>
          <p:nvPr>
            <p:ph type="subTitle" idx="1"/>
          </p:nvPr>
        </p:nvSpPr>
        <p:spPr>
          <a:xfrm>
            <a:off x="645459" y="4105835"/>
            <a:ext cx="4752449" cy="2100111"/>
          </a:xfrm>
        </p:spPr>
        <p:txBody>
          <a:bodyPr>
            <a:normAutofit fontScale="85000" lnSpcReduction="20000"/>
          </a:bodyPr>
          <a:lstStyle/>
          <a:p>
            <a:pPr algn="l"/>
            <a:r>
              <a:rPr lang="en-GB" sz="3000" i="1" dirty="0"/>
              <a:t>Presenter</a:t>
            </a:r>
            <a:r>
              <a:rPr lang="en-GB" sz="3000" dirty="0"/>
              <a:t>: </a:t>
            </a:r>
          </a:p>
          <a:p>
            <a:pPr algn="l"/>
            <a:r>
              <a:rPr lang="en-GB" sz="3000" b="1" dirty="0" err="1"/>
              <a:t>Siwei</a:t>
            </a:r>
            <a:r>
              <a:rPr lang="en-GB" sz="3000" b="1" dirty="0"/>
              <a:t> Liu</a:t>
            </a:r>
            <a:r>
              <a:rPr lang="zh-CN" altLang="en-US" sz="3000" b="1" dirty="0"/>
              <a:t> </a:t>
            </a:r>
            <a:r>
              <a:rPr lang="en-US" altLang="zh-CN" sz="3000" b="1" dirty="0"/>
              <a:t>&amp;</a:t>
            </a:r>
            <a:r>
              <a:rPr lang="zh-CN" altLang="en-US" sz="3000" b="1" dirty="0"/>
              <a:t> </a:t>
            </a:r>
            <a:r>
              <a:rPr lang="en-US" altLang="zh-CN" sz="3000" b="1" dirty="0"/>
              <a:t>Dr </a:t>
            </a:r>
            <a:r>
              <a:rPr lang="en-US" altLang="zh-CN" sz="3000" b="1" dirty="0" err="1"/>
              <a:t>Shangsong</a:t>
            </a:r>
            <a:r>
              <a:rPr lang="en-US" altLang="zh-CN" sz="3000" b="1" dirty="0"/>
              <a:t> Liang</a:t>
            </a:r>
            <a:endParaRPr lang="en-GB" sz="3000" b="1" dirty="0"/>
          </a:p>
          <a:p>
            <a:pPr algn="l"/>
            <a:r>
              <a:rPr lang="en-GB" i="1" dirty="0"/>
              <a:t>Institute</a:t>
            </a:r>
            <a:r>
              <a:rPr lang="en-GB" dirty="0"/>
              <a:t>: </a:t>
            </a:r>
          </a:p>
          <a:p>
            <a:pPr algn="l"/>
            <a:r>
              <a:rPr lang="en-GB" dirty="0"/>
              <a:t>Mohamed Bin Zayed University of Artificial Intelligence &amp;</a:t>
            </a:r>
          </a:p>
          <a:p>
            <a:pPr algn="l"/>
            <a:r>
              <a:rPr lang="en-GB" dirty="0"/>
              <a:t>University of Glasgow</a:t>
            </a:r>
          </a:p>
        </p:txBody>
      </p:sp>
      <p:pic>
        <p:nvPicPr>
          <p:cNvPr id="5" name="Picture 4">
            <a:extLst>
              <a:ext uri="{FF2B5EF4-FFF2-40B4-BE49-F238E27FC236}">
                <a16:creationId xmlns:a16="http://schemas.microsoft.com/office/drawing/2014/main" id="{692DA7C5-7C90-FD91-4279-5B184D8B863D}"/>
              </a:ext>
            </a:extLst>
          </p:cNvPr>
          <p:cNvPicPr>
            <a:picLocks noChangeAspect="1"/>
          </p:cNvPicPr>
          <p:nvPr/>
        </p:nvPicPr>
        <p:blipFill>
          <a:blip r:embed="rId4"/>
          <a:stretch>
            <a:fillRect/>
          </a:stretch>
        </p:blipFill>
        <p:spPr>
          <a:xfrm>
            <a:off x="231202" y="226687"/>
            <a:ext cx="4964361" cy="1208141"/>
          </a:xfrm>
          <a:prstGeom prst="rect">
            <a:avLst/>
          </a:prstGeom>
        </p:spPr>
      </p:pic>
    </p:spTree>
    <p:extLst>
      <p:ext uri="{BB962C8B-B14F-4D97-AF65-F5344CB8AC3E}">
        <p14:creationId xmlns:p14="http://schemas.microsoft.com/office/powerpoint/2010/main" val="45372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27646A3C-088A-C5AB-FC8B-369FACC6C776}"/>
              </a:ext>
            </a:extLst>
          </p:cNvPr>
          <p:cNvSpPr txBox="1"/>
          <p:nvPr/>
        </p:nvSpPr>
        <p:spPr>
          <a:xfrm>
            <a:off x="519072" y="1203892"/>
            <a:ext cx="11529492" cy="51595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3000" b="1" dirty="0"/>
              <a:t>Recommender systems</a:t>
            </a:r>
          </a:p>
          <a:p>
            <a:pPr>
              <a:lnSpc>
                <a:spcPct val="150000"/>
              </a:lnSpc>
            </a:pPr>
            <a:endParaRPr lang="en-GB" sz="2400" b="1" dirty="0"/>
          </a:p>
          <a:p>
            <a:pPr>
              <a:lnSpc>
                <a:spcPct val="150000"/>
              </a:lnSpc>
            </a:pPr>
            <a:r>
              <a:rPr lang="en-GB" sz="2400" b="1" dirty="0"/>
              <a:t>Task:        </a:t>
            </a:r>
            <a:r>
              <a:rPr lang="en-GB" sz="2400" dirty="0"/>
              <a:t>Recommend items of interest to users.</a:t>
            </a:r>
          </a:p>
          <a:p>
            <a:pPr>
              <a:lnSpc>
                <a:spcPct val="150000"/>
              </a:lnSpc>
            </a:pPr>
            <a:r>
              <a:rPr lang="en-GB" sz="2400" b="1" dirty="0"/>
              <a:t>Input(s):  </a:t>
            </a:r>
            <a:r>
              <a:rPr lang="en-GB" sz="2400" dirty="0"/>
              <a:t>Incomplete user-item interaction matrix and some side information e.g., timestamps, textual reviews and social relations.</a:t>
            </a:r>
          </a:p>
          <a:p>
            <a:pPr>
              <a:lnSpc>
                <a:spcPct val="150000"/>
              </a:lnSpc>
            </a:pPr>
            <a:r>
              <a:rPr lang="en-GB" sz="2400" b="1" dirty="0"/>
              <a:t>Output(s): </a:t>
            </a:r>
            <a:r>
              <a:rPr lang="en-GB" sz="2400" dirty="0"/>
              <a:t>Predicted user-item interaction matrix.</a:t>
            </a:r>
          </a:p>
          <a:p>
            <a:pPr>
              <a:lnSpc>
                <a:spcPct val="150000"/>
              </a:lnSpc>
            </a:pPr>
            <a:r>
              <a:rPr lang="en-GB" sz="2400" b="1" dirty="0"/>
              <a:t>User feedback</a:t>
            </a:r>
            <a:r>
              <a:rPr lang="en-GB" sz="2400" dirty="0"/>
              <a:t>:  </a:t>
            </a:r>
          </a:p>
          <a:p>
            <a:pPr marL="514350" indent="-514350">
              <a:lnSpc>
                <a:spcPct val="150000"/>
              </a:lnSpc>
              <a:buFont typeface="+mj-lt"/>
              <a:buAutoNum type="romanLcPeriod"/>
            </a:pPr>
            <a:r>
              <a:rPr lang="en-GB" sz="2400" dirty="0"/>
              <a:t>Positive feedback (click/view/purchase)</a:t>
            </a:r>
          </a:p>
          <a:p>
            <a:pPr marL="514350" indent="-514350">
              <a:lnSpc>
                <a:spcPct val="150000"/>
              </a:lnSpc>
              <a:buFont typeface="+mj-lt"/>
              <a:buAutoNum type="romanLcPeriod"/>
            </a:pPr>
            <a:r>
              <a:rPr lang="en-GB" sz="2400" dirty="0"/>
              <a:t>Negative feedback (dislike/return)</a:t>
            </a:r>
          </a:p>
        </p:txBody>
      </p:sp>
      <p:pic>
        <p:nvPicPr>
          <p:cNvPr id="4" name="Picture 3">
            <a:extLst>
              <a:ext uri="{FF2B5EF4-FFF2-40B4-BE49-F238E27FC236}">
                <a16:creationId xmlns:a16="http://schemas.microsoft.com/office/drawing/2014/main" id="{5848A5A2-561A-93EF-DBFA-EB2C50B3E9C6}"/>
              </a:ext>
            </a:extLst>
          </p:cNvPr>
          <p:cNvPicPr>
            <a:picLocks noChangeAspect="1"/>
          </p:cNvPicPr>
          <p:nvPr/>
        </p:nvPicPr>
        <p:blipFill rotWithShape="1">
          <a:blip r:embed="rId4"/>
          <a:srcRect t="7252" b="9850"/>
          <a:stretch/>
        </p:blipFill>
        <p:spPr>
          <a:xfrm>
            <a:off x="7716205" y="3902017"/>
            <a:ext cx="3956723" cy="2460013"/>
          </a:xfrm>
          <a:prstGeom prst="rect">
            <a:avLst/>
          </a:prstGeom>
        </p:spPr>
      </p:pic>
      <p:cxnSp>
        <p:nvCxnSpPr>
          <p:cNvPr id="6" name="Straight Arrow Connector 5">
            <a:extLst>
              <a:ext uri="{FF2B5EF4-FFF2-40B4-BE49-F238E27FC236}">
                <a16:creationId xmlns:a16="http://schemas.microsoft.com/office/drawing/2014/main" id="{E1D21C0C-3F8C-3E45-CD9B-45AF7CAE05DC}"/>
              </a:ext>
            </a:extLst>
          </p:cNvPr>
          <p:cNvCxnSpPr>
            <a:cxnSpLocks/>
          </p:cNvCxnSpPr>
          <p:nvPr/>
        </p:nvCxnSpPr>
        <p:spPr>
          <a:xfrm flipV="1">
            <a:off x="6096000" y="4609940"/>
            <a:ext cx="2824258" cy="94763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766121E-6E82-1A63-1C0B-10EC23BD59B6}"/>
              </a:ext>
            </a:extLst>
          </p:cNvPr>
          <p:cNvCxnSpPr>
            <a:cxnSpLocks/>
          </p:cNvCxnSpPr>
          <p:nvPr/>
        </p:nvCxnSpPr>
        <p:spPr>
          <a:xfrm flipV="1">
            <a:off x="5360894" y="5834056"/>
            <a:ext cx="3559364" cy="25771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98C4E89-79A3-8F9D-CACA-E66DE11DE8EF}"/>
              </a:ext>
            </a:extLst>
          </p:cNvPr>
          <p:cNvSpPr/>
          <p:nvPr/>
        </p:nvSpPr>
        <p:spPr>
          <a:xfrm>
            <a:off x="10183703" y="5834056"/>
            <a:ext cx="711200" cy="51543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g-ecx.images-amazon.com/images/G/01/logo/a_com_...">
            <a:extLst>
              <a:ext uri="{FF2B5EF4-FFF2-40B4-BE49-F238E27FC236}">
                <a16:creationId xmlns:a16="http://schemas.microsoft.com/office/drawing/2014/main" id="{4FA5429B-7872-0E28-AFEF-D0846F7908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948"/>
          <a:stretch/>
        </p:blipFill>
        <p:spPr bwMode="auto">
          <a:xfrm>
            <a:off x="4927600" y="1132945"/>
            <a:ext cx="2336800" cy="1061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kTok Showcases the Power of Joy for Brands and Advertisers at TikTok: The  Stage | TikTok Newsroom">
            <a:extLst>
              <a:ext uri="{FF2B5EF4-FFF2-40B4-BE49-F238E27FC236}">
                <a16:creationId xmlns:a16="http://schemas.microsoft.com/office/drawing/2014/main" id="{2B54D1D5-569F-0EC1-7F24-CD3C71E38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4888" y="830600"/>
            <a:ext cx="1643532" cy="163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horizont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914D4B3D-23E4-3B0C-264E-750CD71AB2A0}"/>
              </a:ext>
            </a:extLst>
          </p:cNvPr>
          <p:cNvSpPr txBox="1"/>
          <p:nvPr/>
        </p:nvSpPr>
        <p:spPr>
          <a:xfrm>
            <a:off x="608719" y="1097528"/>
            <a:ext cx="11583280" cy="23895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3000" b="1" dirty="0"/>
              <a:t>Recommender systems</a:t>
            </a:r>
          </a:p>
          <a:p>
            <a:pPr>
              <a:lnSpc>
                <a:spcPct val="150000"/>
              </a:lnSpc>
            </a:pPr>
            <a:r>
              <a:rPr lang="en-GB" sz="2400" b="1" dirty="0"/>
              <a:t>Classical algorithms</a:t>
            </a:r>
            <a:r>
              <a:rPr lang="en-GB" sz="2400" dirty="0"/>
              <a:t>: Matrix Factorisation, Bayesian Personalised Ranking, User/Item KNN.</a:t>
            </a:r>
          </a:p>
          <a:p>
            <a:pPr>
              <a:lnSpc>
                <a:spcPct val="150000"/>
              </a:lnSpc>
            </a:pPr>
            <a:r>
              <a:rPr lang="en-GB" sz="2400" b="1" dirty="0"/>
              <a:t>Core idea behind recommendation</a:t>
            </a:r>
            <a:r>
              <a:rPr lang="en-GB" sz="2400" dirty="0"/>
              <a:t>:  Decompose the user-item matrix into two latent matrices that represent users’ preferences and items’ characteristics. </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B6E3B11-4D5D-D7E2-894E-F537C064D95C}"/>
                  </a:ext>
                </a:extLst>
              </p:cNvPr>
              <p:cNvSpPr txBox="1"/>
              <p:nvPr/>
            </p:nvSpPr>
            <p:spPr>
              <a:xfrm>
                <a:off x="3820232" y="4822379"/>
                <a:ext cx="864019"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6000" b="1" i="1">
                          <a:latin typeface="Cambria Math" panose="02040503050406030204" pitchFamily="18" charset="0"/>
                          <a:ea typeface="Cambria Math" panose="02040503050406030204" pitchFamily="18" charset="0"/>
                        </a:rPr>
                        <m:t>≈</m:t>
                      </m:r>
                    </m:oMath>
                  </m:oMathPara>
                </a14:m>
                <a:endParaRPr lang="en-GB" sz="6000" b="1" dirty="0"/>
              </a:p>
            </p:txBody>
          </p:sp>
        </mc:Choice>
        <mc:Fallback xmlns="">
          <p:sp>
            <p:nvSpPr>
              <p:cNvPr id="34" name="TextBox 33">
                <a:extLst>
                  <a:ext uri="{FF2B5EF4-FFF2-40B4-BE49-F238E27FC236}">
                    <a16:creationId xmlns:a16="http://schemas.microsoft.com/office/drawing/2014/main" id="{7B6E3B11-4D5D-D7E2-894E-F537C064D95C}"/>
                  </a:ext>
                </a:extLst>
              </p:cNvPr>
              <p:cNvSpPr txBox="1">
                <a:spLocks noRot="1" noChangeAspect="1" noMove="1" noResize="1" noEditPoints="1" noAdjustHandles="1" noChangeArrowheads="1" noChangeShapeType="1" noTextEdit="1"/>
              </p:cNvSpPr>
              <p:nvPr/>
            </p:nvSpPr>
            <p:spPr>
              <a:xfrm>
                <a:off x="3820232" y="4822379"/>
                <a:ext cx="864019" cy="923330"/>
              </a:xfrm>
              <a:prstGeom prst="rect">
                <a:avLst/>
              </a:prstGeom>
              <a:blipFill>
                <a:blip r:embed="rId4"/>
                <a:stretch>
                  <a:fillRect l="-2899" r="-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6B85F83-E182-CC0E-ABF1-0A1E18D14346}"/>
                  </a:ext>
                </a:extLst>
              </p:cNvPr>
              <p:cNvSpPr txBox="1"/>
              <p:nvPr/>
            </p:nvSpPr>
            <p:spPr>
              <a:xfrm>
                <a:off x="5996983" y="4779962"/>
                <a:ext cx="844783"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6000" b="1" i="1">
                          <a:latin typeface="Cambria Math" panose="02040503050406030204" pitchFamily="18" charset="0"/>
                          <a:ea typeface="Cambria Math" panose="02040503050406030204" pitchFamily="18" charset="0"/>
                        </a:rPr>
                        <m:t>×</m:t>
                      </m:r>
                    </m:oMath>
                  </m:oMathPara>
                </a14:m>
                <a:endParaRPr lang="en-GB" sz="6000" b="1" dirty="0"/>
              </a:p>
            </p:txBody>
          </p:sp>
        </mc:Choice>
        <mc:Fallback xmlns="">
          <p:sp>
            <p:nvSpPr>
              <p:cNvPr id="35" name="TextBox 34">
                <a:extLst>
                  <a:ext uri="{FF2B5EF4-FFF2-40B4-BE49-F238E27FC236}">
                    <a16:creationId xmlns:a16="http://schemas.microsoft.com/office/drawing/2014/main" id="{66B85F83-E182-CC0E-ABF1-0A1E18D14346}"/>
                  </a:ext>
                </a:extLst>
              </p:cNvPr>
              <p:cNvSpPr txBox="1">
                <a:spLocks noRot="1" noChangeAspect="1" noMove="1" noResize="1" noEditPoints="1" noAdjustHandles="1" noChangeArrowheads="1" noChangeShapeType="1" noTextEdit="1"/>
              </p:cNvSpPr>
              <p:nvPr/>
            </p:nvSpPr>
            <p:spPr>
              <a:xfrm>
                <a:off x="5996983" y="4779962"/>
                <a:ext cx="844783" cy="923330"/>
              </a:xfrm>
              <a:prstGeom prst="rect">
                <a:avLst/>
              </a:prstGeom>
              <a:blipFill>
                <a:blip r:embed="rId5"/>
                <a:stretch>
                  <a:fillRect l="-7463" r="-7463"/>
                </a:stretch>
              </a:blipFill>
            </p:spPr>
            <p:txBody>
              <a:bodyPr/>
              <a:lstStyle/>
              <a:p>
                <a:r>
                  <a:rPr lang="en-GB">
                    <a:noFill/>
                  </a:rPr>
                  <a:t> </a:t>
                </a:r>
              </a:p>
            </p:txBody>
          </p:sp>
        </mc:Fallback>
      </mc:AlternateContent>
      <p:sp>
        <p:nvSpPr>
          <p:cNvPr id="36" name="TextBox 35">
            <a:extLst>
              <a:ext uri="{FF2B5EF4-FFF2-40B4-BE49-F238E27FC236}">
                <a16:creationId xmlns:a16="http://schemas.microsoft.com/office/drawing/2014/main" id="{88670A94-A55B-AA29-01F6-2C3B56D60EBF}"/>
              </a:ext>
            </a:extLst>
          </p:cNvPr>
          <p:cNvSpPr txBox="1"/>
          <p:nvPr/>
        </p:nvSpPr>
        <p:spPr>
          <a:xfrm>
            <a:off x="1589422" y="4694362"/>
            <a:ext cx="516488" cy="400110"/>
          </a:xfrm>
          <a:prstGeom prst="rect">
            <a:avLst/>
          </a:prstGeom>
          <a:noFill/>
        </p:spPr>
        <p:txBody>
          <a:bodyPr wrap="square" rtlCol="0">
            <a:spAutoFit/>
          </a:bodyPr>
          <a:lstStyle/>
          <a:p>
            <a:r>
              <a:rPr lang="en-GB" sz="2000" dirty="0"/>
              <a:t>u</a:t>
            </a:r>
            <a:r>
              <a:rPr lang="en-GB" sz="2000" baseline="-25000" dirty="0"/>
              <a:t>1</a:t>
            </a:r>
            <a:endParaRPr lang="en-GB" sz="2000" dirty="0"/>
          </a:p>
        </p:txBody>
      </p:sp>
      <p:sp>
        <p:nvSpPr>
          <p:cNvPr id="37" name="TextBox 36">
            <a:extLst>
              <a:ext uri="{FF2B5EF4-FFF2-40B4-BE49-F238E27FC236}">
                <a16:creationId xmlns:a16="http://schemas.microsoft.com/office/drawing/2014/main" id="{6466C244-1812-0F8D-A002-56E2B1F15196}"/>
              </a:ext>
            </a:extLst>
          </p:cNvPr>
          <p:cNvSpPr txBox="1"/>
          <p:nvPr/>
        </p:nvSpPr>
        <p:spPr>
          <a:xfrm>
            <a:off x="1573969" y="5082338"/>
            <a:ext cx="516488" cy="400110"/>
          </a:xfrm>
          <a:prstGeom prst="rect">
            <a:avLst/>
          </a:prstGeom>
          <a:noFill/>
        </p:spPr>
        <p:txBody>
          <a:bodyPr wrap="square" rtlCol="0">
            <a:spAutoFit/>
          </a:bodyPr>
          <a:lstStyle/>
          <a:p>
            <a:r>
              <a:rPr lang="en-GB" sz="2000" dirty="0"/>
              <a:t>u</a:t>
            </a:r>
            <a:r>
              <a:rPr lang="en-GB" sz="2000" baseline="-25000" dirty="0"/>
              <a:t>2</a:t>
            </a:r>
            <a:endParaRPr lang="en-GB" sz="2000" dirty="0"/>
          </a:p>
        </p:txBody>
      </p:sp>
      <p:sp>
        <p:nvSpPr>
          <p:cNvPr id="38" name="TextBox 37">
            <a:extLst>
              <a:ext uri="{FF2B5EF4-FFF2-40B4-BE49-F238E27FC236}">
                <a16:creationId xmlns:a16="http://schemas.microsoft.com/office/drawing/2014/main" id="{45AF710E-635C-9CEE-BCB0-3CF4E7945A7A}"/>
              </a:ext>
            </a:extLst>
          </p:cNvPr>
          <p:cNvSpPr txBox="1"/>
          <p:nvPr/>
        </p:nvSpPr>
        <p:spPr>
          <a:xfrm>
            <a:off x="1589422" y="5492750"/>
            <a:ext cx="516488" cy="400110"/>
          </a:xfrm>
          <a:prstGeom prst="rect">
            <a:avLst/>
          </a:prstGeom>
          <a:noFill/>
        </p:spPr>
        <p:txBody>
          <a:bodyPr wrap="square" rtlCol="0">
            <a:spAutoFit/>
          </a:bodyPr>
          <a:lstStyle/>
          <a:p>
            <a:r>
              <a:rPr lang="en-GB" sz="2000" dirty="0"/>
              <a:t>u</a:t>
            </a:r>
            <a:r>
              <a:rPr lang="en-GB" sz="2000" baseline="-25000" dirty="0"/>
              <a:t>3</a:t>
            </a:r>
            <a:endParaRPr lang="en-GB" sz="2000" dirty="0"/>
          </a:p>
        </p:txBody>
      </p:sp>
      <p:sp>
        <p:nvSpPr>
          <p:cNvPr id="39" name="TextBox 38">
            <a:extLst>
              <a:ext uri="{FF2B5EF4-FFF2-40B4-BE49-F238E27FC236}">
                <a16:creationId xmlns:a16="http://schemas.microsoft.com/office/drawing/2014/main" id="{FEA1CC70-ECBE-9EEA-0074-076B17E49685}"/>
              </a:ext>
            </a:extLst>
          </p:cNvPr>
          <p:cNvSpPr txBox="1"/>
          <p:nvPr/>
        </p:nvSpPr>
        <p:spPr>
          <a:xfrm>
            <a:off x="1604045" y="5947227"/>
            <a:ext cx="516488" cy="400110"/>
          </a:xfrm>
          <a:prstGeom prst="rect">
            <a:avLst/>
          </a:prstGeom>
          <a:noFill/>
        </p:spPr>
        <p:txBody>
          <a:bodyPr wrap="square" rtlCol="0">
            <a:spAutoFit/>
          </a:bodyPr>
          <a:lstStyle/>
          <a:p>
            <a:r>
              <a:rPr lang="en-GB" sz="2000" dirty="0"/>
              <a:t>u</a:t>
            </a:r>
            <a:r>
              <a:rPr lang="en-GB" sz="2000" baseline="-25000" dirty="0"/>
              <a:t>4</a:t>
            </a:r>
            <a:endParaRPr lang="en-GB" sz="2000" dirty="0"/>
          </a:p>
        </p:txBody>
      </p:sp>
      <p:sp>
        <p:nvSpPr>
          <p:cNvPr id="40" name="TextBox 39">
            <a:extLst>
              <a:ext uri="{FF2B5EF4-FFF2-40B4-BE49-F238E27FC236}">
                <a16:creationId xmlns:a16="http://schemas.microsoft.com/office/drawing/2014/main" id="{A1003288-B02F-9BF4-8153-F24C821884B8}"/>
              </a:ext>
            </a:extLst>
          </p:cNvPr>
          <p:cNvSpPr txBox="1"/>
          <p:nvPr/>
        </p:nvSpPr>
        <p:spPr>
          <a:xfrm>
            <a:off x="4709528" y="4464512"/>
            <a:ext cx="516488" cy="400110"/>
          </a:xfrm>
          <a:prstGeom prst="rect">
            <a:avLst/>
          </a:prstGeom>
          <a:noFill/>
        </p:spPr>
        <p:txBody>
          <a:bodyPr wrap="square" rtlCol="0">
            <a:spAutoFit/>
          </a:bodyPr>
          <a:lstStyle/>
          <a:p>
            <a:r>
              <a:rPr lang="en-GB" sz="2000" dirty="0"/>
              <a:t>u</a:t>
            </a:r>
            <a:r>
              <a:rPr lang="en-GB" sz="2000" baseline="-25000" dirty="0"/>
              <a:t>1</a:t>
            </a:r>
            <a:endParaRPr lang="en-GB" sz="2000" dirty="0"/>
          </a:p>
        </p:txBody>
      </p:sp>
      <p:sp>
        <p:nvSpPr>
          <p:cNvPr id="41" name="TextBox 40">
            <a:extLst>
              <a:ext uri="{FF2B5EF4-FFF2-40B4-BE49-F238E27FC236}">
                <a16:creationId xmlns:a16="http://schemas.microsoft.com/office/drawing/2014/main" id="{AFAD8734-A040-0F30-2988-3CA6FE28778D}"/>
              </a:ext>
            </a:extLst>
          </p:cNvPr>
          <p:cNvSpPr txBox="1"/>
          <p:nvPr/>
        </p:nvSpPr>
        <p:spPr>
          <a:xfrm>
            <a:off x="4721962" y="4911798"/>
            <a:ext cx="516488" cy="400110"/>
          </a:xfrm>
          <a:prstGeom prst="rect">
            <a:avLst/>
          </a:prstGeom>
          <a:noFill/>
        </p:spPr>
        <p:txBody>
          <a:bodyPr wrap="square" rtlCol="0">
            <a:spAutoFit/>
          </a:bodyPr>
          <a:lstStyle/>
          <a:p>
            <a:r>
              <a:rPr lang="en-GB" sz="2000" dirty="0"/>
              <a:t>u</a:t>
            </a:r>
            <a:r>
              <a:rPr lang="en-GB" sz="2000" baseline="-25000" dirty="0"/>
              <a:t>2</a:t>
            </a:r>
            <a:endParaRPr lang="en-GB" sz="2000" dirty="0"/>
          </a:p>
        </p:txBody>
      </p:sp>
      <p:sp>
        <p:nvSpPr>
          <p:cNvPr id="42" name="TextBox 41">
            <a:extLst>
              <a:ext uri="{FF2B5EF4-FFF2-40B4-BE49-F238E27FC236}">
                <a16:creationId xmlns:a16="http://schemas.microsoft.com/office/drawing/2014/main" id="{B0E893B6-5614-32F2-B031-14B6DAF08707}"/>
              </a:ext>
            </a:extLst>
          </p:cNvPr>
          <p:cNvSpPr txBox="1"/>
          <p:nvPr/>
        </p:nvSpPr>
        <p:spPr>
          <a:xfrm>
            <a:off x="4737705" y="5354299"/>
            <a:ext cx="516488" cy="400110"/>
          </a:xfrm>
          <a:prstGeom prst="rect">
            <a:avLst/>
          </a:prstGeom>
          <a:noFill/>
        </p:spPr>
        <p:txBody>
          <a:bodyPr wrap="square" rtlCol="0">
            <a:spAutoFit/>
          </a:bodyPr>
          <a:lstStyle/>
          <a:p>
            <a:r>
              <a:rPr lang="en-GB" sz="2000" dirty="0"/>
              <a:t>u</a:t>
            </a:r>
            <a:r>
              <a:rPr lang="en-GB" sz="2000" baseline="-25000" dirty="0"/>
              <a:t>3</a:t>
            </a:r>
            <a:endParaRPr lang="en-GB" sz="2000" dirty="0"/>
          </a:p>
        </p:txBody>
      </p:sp>
      <p:sp>
        <p:nvSpPr>
          <p:cNvPr id="43" name="TextBox 42">
            <a:extLst>
              <a:ext uri="{FF2B5EF4-FFF2-40B4-BE49-F238E27FC236}">
                <a16:creationId xmlns:a16="http://schemas.microsoft.com/office/drawing/2014/main" id="{BAEE1FFA-AA04-0CD3-7E2F-2CE3A63E0CEE}"/>
              </a:ext>
            </a:extLst>
          </p:cNvPr>
          <p:cNvSpPr txBox="1"/>
          <p:nvPr/>
        </p:nvSpPr>
        <p:spPr>
          <a:xfrm>
            <a:off x="4737705" y="5793834"/>
            <a:ext cx="516488" cy="400110"/>
          </a:xfrm>
          <a:prstGeom prst="rect">
            <a:avLst/>
          </a:prstGeom>
          <a:noFill/>
        </p:spPr>
        <p:txBody>
          <a:bodyPr wrap="square" rtlCol="0">
            <a:spAutoFit/>
          </a:bodyPr>
          <a:lstStyle/>
          <a:p>
            <a:r>
              <a:rPr lang="en-GB" sz="2000" dirty="0"/>
              <a:t>u</a:t>
            </a:r>
            <a:r>
              <a:rPr lang="en-GB" sz="2000" baseline="-25000" dirty="0"/>
              <a:t>4</a:t>
            </a:r>
            <a:endParaRPr lang="en-GB" sz="2000" dirty="0"/>
          </a:p>
        </p:txBody>
      </p:sp>
      <p:sp>
        <p:nvSpPr>
          <p:cNvPr id="44" name="TextBox 43">
            <a:extLst>
              <a:ext uri="{FF2B5EF4-FFF2-40B4-BE49-F238E27FC236}">
                <a16:creationId xmlns:a16="http://schemas.microsoft.com/office/drawing/2014/main" id="{29459B05-A08B-6FD8-8A8E-B51C399C8621}"/>
              </a:ext>
            </a:extLst>
          </p:cNvPr>
          <p:cNvSpPr txBox="1"/>
          <p:nvPr/>
        </p:nvSpPr>
        <p:spPr>
          <a:xfrm>
            <a:off x="2123033" y="4199661"/>
            <a:ext cx="402675" cy="400110"/>
          </a:xfrm>
          <a:prstGeom prst="rect">
            <a:avLst/>
          </a:prstGeom>
          <a:noFill/>
        </p:spPr>
        <p:txBody>
          <a:bodyPr wrap="square" rtlCol="0">
            <a:spAutoFit/>
          </a:bodyPr>
          <a:lstStyle/>
          <a:p>
            <a:r>
              <a:rPr lang="en-GB" sz="2000" dirty="0"/>
              <a:t>i</a:t>
            </a:r>
            <a:r>
              <a:rPr lang="en-GB" sz="2000" baseline="-25000" dirty="0"/>
              <a:t>1</a:t>
            </a:r>
            <a:endParaRPr lang="en-GB" sz="2000" dirty="0"/>
          </a:p>
        </p:txBody>
      </p:sp>
      <p:sp>
        <p:nvSpPr>
          <p:cNvPr id="45" name="TextBox 44">
            <a:extLst>
              <a:ext uri="{FF2B5EF4-FFF2-40B4-BE49-F238E27FC236}">
                <a16:creationId xmlns:a16="http://schemas.microsoft.com/office/drawing/2014/main" id="{B9E6672D-337A-9FB6-DD25-4BF8BD4C044D}"/>
              </a:ext>
            </a:extLst>
          </p:cNvPr>
          <p:cNvSpPr txBox="1"/>
          <p:nvPr/>
        </p:nvSpPr>
        <p:spPr>
          <a:xfrm>
            <a:off x="2525708" y="4231063"/>
            <a:ext cx="402675" cy="400110"/>
          </a:xfrm>
          <a:prstGeom prst="rect">
            <a:avLst/>
          </a:prstGeom>
          <a:noFill/>
        </p:spPr>
        <p:txBody>
          <a:bodyPr wrap="square" rtlCol="0">
            <a:spAutoFit/>
          </a:bodyPr>
          <a:lstStyle/>
          <a:p>
            <a:r>
              <a:rPr lang="en-GB" sz="2000" dirty="0"/>
              <a:t>i</a:t>
            </a:r>
            <a:r>
              <a:rPr lang="en-GB" sz="2000" baseline="-25000" dirty="0"/>
              <a:t>2</a:t>
            </a:r>
            <a:endParaRPr lang="en-GB" sz="2000" dirty="0"/>
          </a:p>
        </p:txBody>
      </p:sp>
      <p:sp>
        <p:nvSpPr>
          <p:cNvPr id="46" name="TextBox 45">
            <a:extLst>
              <a:ext uri="{FF2B5EF4-FFF2-40B4-BE49-F238E27FC236}">
                <a16:creationId xmlns:a16="http://schemas.microsoft.com/office/drawing/2014/main" id="{A82D366A-1A3F-4366-8966-27F15C5DB5A7}"/>
              </a:ext>
            </a:extLst>
          </p:cNvPr>
          <p:cNvSpPr txBox="1"/>
          <p:nvPr/>
        </p:nvSpPr>
        <p:spPr>
          <a:xfrm>
            <a:off x="2987950" y="4244226"/>
            <a:ext cx="402675" cy="400110"/>
          </a:xfrm>
          <a:prstGeom prst="rect">
            <a:avLst/>
          </a:prstGeom>
          <a:noFill/>
        </p:spPr>
        <p:txBody>
          <a:bodyPr wrap="square" rtlCol="0">
            <a:spAutoFit/>
          </a:bodyPr>
          <a:lstStyle/>
          <a:p>
            <a:r>
              <a:rPr lang="en-GB" sz="2000" dirty="0"/>
              <a:t>i</a:t>
            </a:r>
            <a:r>
              <a:rPr lang="en-GB" sz="2000" baseline="-25000" dirty="0"/>
              <a:t>3</a:t>
            </a:r>
            <a:endParaRPr lang="en-GB" sz="2000" dirty="0"/>
          </a:p>
        </p:txBody>
      </p:sp>
      <p:sp>
        <p:nvSpPr>
          <p:cNvPr id="47" name="TextBox 46">
            <a:extLst>
              <a:ext uri="{FF2B5EF4-FFF2-40B4-BE49-F238E27FC236}">
                <a16:creationId xmlns:a16="http://schemas.microsoft.com/office/drawing/2014/main" id="{07E53C50-B263-F44D-E29B-FB94F7DF22CF}"/>
              </a:ext>
            </a:extLst>
          </p:cNvPr>
          <p:cNvSpPr txBox="1"/>
          <p:nvPr/>
        </p:nvSpPr>
        <p:spPr>
          <a:xfrm>
            <a:off x="3532002" y="4244226"/>
            <a:ext cx="402675" cy="400110"/>
          </a:xfrm>
          <a:prstGeom prst="rect">
            <a:avLst/>
          </a:prstGeom>
          <a:noFill/>
        </p:spPr>
        <p:txBody>
          <a:bodyPr wrap="square" rtlCol="0">
            <a:spAutoFit/>
          </a:bodyPr>
          <a:lstStyle/>
          <a:p>
            <a:r>
              <a:rPr lang="en-GB" sz="2000" dirty="0"/>
              <a:t>i</a:t>
            </a:r>
            <a:r>
              <a:rPr lang="en-GB" sz="2000" baseline="-25000" dirty="0"/>
              <a:t>4</a:t>
            </a:r>
            <a:endParaRPr lang="en-GB" sz="2000" dirty="0"/>
          </a:p>
        </p:txBody>
      </p:sp>
      <p:sp>
        <p:nvSpPr>
          <p:cNvPr id="48" name="TextBox 47">
            <a:extLst>
              <a:ext uri="{FF2B5EF4-FFF2-40B4-BE49-F238E27FC236}">
                <a16:creationId xmlns:a16="http://schemas.microsoft.com/office/drawing/2014/main" id="{B1CC18F8-FF83-48E1-8C0F-DCD078E3573B}"/>
              </a:ext>
            </a:extLst>
          </p:cNvPr>
          <p:cNvSpPr txBox="1"/>
          <p:nvPr/>
        </p:nvSpPr>
        <p:spPr>
          <a:xfrm>
            <a:off x="6875063" y="4314655"/>
            <a:ext cx="402675" cy="400110"/>
          </a:xfrm>
          <a:prstGeom prst="rect">
            <a:avLst/>
          </a:prstGeom>
          <a:noFill/>
        </p:spPr>
        <p:txBody>
          <a:bodyPr wrap="square" rtlCol="0">
            <a:spAutoFit/>
          </a:bodyPr>
          <a:lstStyle/>
          <a:p>
            <a:r>
              <a:rPr lang="en-GB" sz="2000" dirty="0"/>
              <a:t>i</a:t>
            </a:r>
            <a:r>
              <a:rPr lang="en-GB" sz="2000" baseline="-25000" dirty="0"/>
              <a:t>1</a:t>
            </a:r>
            <a:endParaRPr lang="en-GB" sz="2000" dirty="0"/>
          </a:p>
        </p:txBody>
      </p:sp>
      <p:sp>
        <p:nvSpPr>
          <p:cNvPr id="49" name="TextBox 48">
            <a:extLst>
              <a:ext uri="{FF2B5EF4-FFF2-40B4-BE49-F238E27FC236}">
                <a16:creationId xmlns:a16="http://schemas.microsoft.com/office/drawing/2014/main" id="{62C1AD2C-51EF-3FBE-A55E-469213BDA8DD}"/>
              </a:ext>
            </a:extLst>
          </p:cNvPr>
          <p:cNvSpPr txBox="1"/>
          <p:nvPr/>
        </p:nvSpPr>
        <p:spPr>
          <a:xfrm>
            <a:off x="7410927" y="4285770"/>
            <a:ext cx="402675" cy="400110"/>
          </a:xfrm>
          <a:prstGeom prst="rect">
            <a:avLst/>
          </a:prstGeom>
          <a:noFill/>
        </p:spPr>
        <p:txBody>
          <a:bodyPr wrap="square" rtlCol="0">
            <a:spAutoFit/>
          </a:bodyPr>
          <a:lstStyle/>
          <a:p>
            <a:r>
              <a:rPr lang="en-GB" sz="2000" dirty="0"/>
              <a:t>i</a:t>
            </a:r>
            <a:r>
              <a:rPr lang="en-GB" sz="2000" baseline="-25000" dirty="0"/>
              <a:t>2</a:t>
            </a:r>
            <a:endParaRPr lang="en-GB" sz="2000" dirty="0"/>
          </a:p>
        </p:txBody>
      </p:sp>
      <p:sp>
        <p:nvSpPr>
          <p:cNvPr id="50" name="TextBox 49">
            <a:extLst>
              <a:ext uri="{FF2B5EF4-FFF2-40B4-BE49-F238E27FC236}">
                <a16:creationId xmlns:a16="http://schemas.microsoft.com/office/drawing/2014/main" id="{34A2FD38-D7A6-70E5-23E8-8F31F2905711}"/>
              </a:ext>
            </a:extLst>
          </p:cNvPr>
          <p:cNvSpPr txBox="1"/>
          <p:nvPr/>
        </p:nvSpPr>
        <p:spPr>
          <a:xfrm>
            <a:off x="8010600" y="4314799"/>
            <a:ext cx="402675" cy="400110"/>
          </a:xfrm>
          <a:prstGeom prst="rect">
            <a:avLst/>
          </a:prstGeom>
          <a:noFill/>
        </p:spPr>
        <p:txBody>
          <a:bodyPr wrap="square" rtlCol="0">
            <a:spAutoFit/>
          </a:bodyPr>
          <a:lstStyle/>
          <a:p>
            <a:r>
              <a:rPr lang="en-GB" sz="2000" dirty="0"/>
              <a:t>i</a:t>
            </a:r>
            <a:r>
              <a:rPr lang="en-GB" sz="2000" baseline="-25000" dirty="0"/>
              <a:t>3</a:t>
            </a:r>
            <a:endParaRPr lang="en-GB" sz="2000" dirty="0"/>
          </a:p>
        </p:txBody>
      </p:sp>
      <p:sp>
        <p:nvSpPr>
          <p:cNvPr id="51" name="TextBox 50">
            <a:extLst>
              <a:ext uri="{FF2B5EF4-FFF2-40B4-BE49-F238E27FC236}">
                <a16:creationId xmlns:a16="http://schemas.microsoft.com/office/drawing/2014/main" id="{12312610-7EA9-4468-7767-AB1064D05008}"/>
              </a:ext>
            </a:extLst>
          </p:cNvPr>
          <p:cNvSpPr txBox="1"/>
          <p:nvPr/>
        </p:nvSpPr>
        <p:spPr>
          <a:xfrm>
            <a:off x="8626233" y="4288210"/>
            <a:ext cx="402675" cy="400110"/>
          </a:xfrm>
          <a:prstGeom prst="rect">
            <a:avLst/>
          </a:prstGeom>
          <a:noFill/>
        </p:spPr>
        <p:txBody>
          <a:bodyPr wrap="square" rtlCol="0">
            <a:spAutoFit/>
          </a:bodyPr>
          <a:lstStyle/>
          <a:p>
            <a:r>
              <a:rPr lang="en-GB" sz="2000" dirty="0"/>
              <a:t>i</a:t>
            </a:r>
            <a:r>
              <a:rPr lang="en-GB" sz="2000" baseline="-25000" dirty="0"/>
              <a:t>4</a:t>
            </a:r>
            <a:endParaRPr lang="en-GB" sz="2000" dirty="0"/>
          </a:p>
        </p:txBody>
      </p:sp>
      <p:graphicFrame>
        <p:nvGraphicFramePr>
          <p:cNvPr id="52" name="Table 37">
            <a:extLst>
              <a:ext uri="{FF2B5EF4-FFF2-40B4-BE49-F238E27FC236}">
                <a16:creationId xmlns:a16="http://schemas.microsoft.com/office/drawing/2014/main" id="{E0B3C438-34E3-43B4-6FD5-3F4F6D215D95}"/>
              </a:ext>
            </a:extLst>
          </p:cNvPr>
          <p:cNvGraphicFramePr>
            <a:graphicFrameLocks noGrp="1"/>
          </p:cNvGraphicFramePr>
          <p:nvPr>
            <p:extLst>
              <p:ext uri="{D42A27DB-BD31-4B8C-83A1-F6EECF244321}">
                <p14:modId xmlns:p14="http://schemas.microsoft.com/office/powerpoint/2010/main" val="1414855142"/>
              </p:ext>
            </p:extLst>
          </p:nvPr>
        </p:nvGraphicFramePr>
        <p:xfrm>
          <a:off x="2054792" y="4702270"/>
          <a:ext cx="1820376" cy="1542568"/>
        </p:xfrm>
        <a:graphic>
          <a:graphicData uri="http://schemas.openxmlformats.org/drawingml/2006/table">
            <a:tbl>
              <a:tblPr firstRow="1" bandRow="1">
                <a:tableStyleId>{5940675A-B579-460E-94D1-54222C63F5DA}</a:tableStyleId>
              </a:tblPr>
              <a:tblGrid>
                <a:gridCol w="455094">
                  <a:extLst>
                    <a:ext uri="{9D8B030D-6E8A-4147-A177-3AD203B41FA5}">
                      <a16:colId xmlns:a16="http://schemas.microsoft.com/office/drawing/2014/main" val="249658973"/>
                    </a:ext>
                  </a:extLst>
                </a:gridCol>
                <a:gridCol w="455094">
                  <a:extLst>
                    <a:ext uri="{9D8B030D-6E8A-4147-A177-3AD203B41FA5}">
                      <a16:colId xmlns:a16="http://schemas.microsoft.com/office/drawing/2014/main" val="4149508130"/>
                    </a:ext>
                  </a:extLst>
                </a:gridCol>
                <a:gridCol w="455094">
                  <a:extLst>
                    <a:ext uri="{9D8B030D-6E8A-4147-A177-3AD203B41FA5}">
                      <a16:colId xmlns:a16="http://schemas.microsoft.com/office/drawing/2014/main" val="2340350245"/>
                    </a:ext>
                  </a:extLst>
                </a:gridCol>
                <a:gridCol w="455094">
                  <a:extLst>
                    <a:ext uri="{9D8B030D-6E8A-4147-A177-3AD203B41FA5}">
                      <a16:colId xmlns:a16="http://schemas.microsoft.com/office/drawing/2014/main" val="3282803552"/>
                    </a:ext>
                  </a:extLst>
                </a:gridCol>
              </a:tblGrid>
              <a:tr h="385642">
                <a:tc>
                  <a:txBody>
                    <a:bodyPr/>
                    <a:lstStyle/>
                    <a:p>
                      <a:r>
                        <a:rPr lang="en-GB" sz="1500" dirty="0"/>
                        <a:t>?</a:t>
                      </a:r>
                    </a:p>
                  </a:txBody>
                  <a:tcPr marL="56183" marR="56183" marT="28091" marB="28091">
                    <a:solidFill>
                      <a:schemeClr val="bg1">
                        <a:lumMod val="65000"/>
                      </a:schemeClr>
                    </a:solidFill>
                  </a:tcPr>
                </a:tc>
                <a:tc>
                  <a:txBody>
                    <a:bodyPr/>
                    <a:lstStyle/>
                    <a:p>
                      <a:r>
                        <a:rPr lang="en-GB" sz="1500" dirty="0"/>
                        <a:t>2</a:t>
                      </a:r>
                    </a:p>
                  </a:txBody>
                  <a:tcPr marL="56183" marR="56183" marT="28091" marB="28091"/>
                </a:tc>
                <a:tc>
                  <a:txBody>
                    <a:bodyPr/>
                    <a:lstStyle/>
                    <a:p>
                      <a:r>
                        <a:rPr lang="en-GB" sz="1500" dirty="0"/>
                        <a:t>2.5</a:t>
                      </a:r>
                    </a:p>
                  </a:txBody>
                  <a:tcPr marL="56183" marR="56183" marT="28091" marB="28091"/>
                </a:tc>
                <a:tc>
                  <a:txBody>
                    <a:bodyPr/>
                    <a:lstStyle/>
                    <a:p>
                      <a:r>
                        <a:rPr lang="en-GB" sz="1500" dirty="0"/>
                        <a:t>?</a:t>
                      </a:r>
                    </a:p>
                  </a:txBody>
                  <a:tcPr marL="56183" marR="56183" marT="28091" marB="28091">
                    <a:solidFill>
                      <a:schemeClr val="bg1">
                        <a:lumMod val="65000"/>
                      </a:schemeClr>
                    </a:solidFill>
                  </a:tcPr>
                </a:tc>
                <a:extLst>
                  <a:ext uri="{0D108BD9-81ED-4DB2-BD59-A6C34878D82A}">
                    <a16:rowId xmlns:a16="http://schemas.microsoft.com/office/drawing/2014/main" val="3002689623"/>
                  </a:ext>
                </a:extLst>
              </a:tr>
              <a:tr h="385642">
                <a:tc>
                  <a:txBody>
                    <a:bodyPr/>
                    <a:lstStyle/>
                    <a:p>
                      <a:r>
                        <a:rPr lang="en-GB" sz="1500" dirty="0"/>
                        <a:t>3</a:t>
                      </a:r>
                    </a:p>
                  </a:txBody>
                  <a:tcPr marL="56183" marR="56183" marT="28091" marB="28091"/>
                </a:tc>
                <a:tc>
                  <a:txBody>
                    <a:bodyPr/>
                    <a:lstStyle/>
                    <a:p>
                      <a:r>
                        <a:rPr lang="en-GB" sz="1500" dirty="0"/>
                        <a:t>?</a:t>
                      </a:r>
                    </a:p>
                  </a:txBody>
                  <a:tcPr marL="56183" marR="56183" marT="28091" marB="28091">
                    <a:solidFill>
                      <a:schemeClr val="bg1">
                        <a:lumMod val="65000"/>
                      </a:schemeClr>
                    </a:solidFill>
                  </a:tcPr>
                </a:tc>
                <a:tc>
                  <a:txBody>
                    <a:bodyPr/>
                    <a:lstStyle/>
                    <a:p>
                      <a:r>
                        <a:rPr lang="en-GB" sz="1500" dirty="0"/>
                        <a:t>2.5</a:t>
                      </a:r>
                    </a:p>
                  </a:txBody>
                  <a:tcPr marL="56183" marR="56183" marT="28091" marB="28091"/>
                </a:tc>
                <a:tc>
                  <a:txBody>
                    <a:bodyPr/>
                    <a:lstStyle/>
                    <a:p>
                      <a:r>
                        <a:rPr lang="en-GB" sz="1500" dirty="0"/>
                        <a:t>2</a:t>
                      </a:r>
                    </a:p>
                  </a:txBody>
                  <a:tcPr marL="56183" marR="56183" marT="28091" marB="28091"/>
                </a:tc>
                <a:extLst>
                  <a:ext uri="{0D108BD9-81ED-4DB2-BD59-A6C34878D82A}">
                    <a16:rowId xmlns:a16="http://schemas.microsoft.com/office/drawing/2014/main" val="747556622"/>
                  </a:ext>
                </a:extLst>
              </a:tr>
              <a:tr h="385642">
                <a:tc>
                  <a:txBody>
                    <a:bodyPr/>
                    <a:lstStyle/>
                    <a:p>
                      <a:r>
                        <a:rPr lang="en-GB" sz="1500" dirty="0"/>
                        <a:t>3.5</a:t>
                      </a:r>
                    </a:p>
                  </a:txBody>
                  <a:tcPr marL="56183" marR="56183" marT="28091" marB="28091"/>
                </a:tc>
                <a:tc>
                  <a:txBody>
                    <a:bodyPr/>
                    <a:lstStyle/>
                    <a:p>
                      <a:r>
                        <a:rPr lang="en-GB" sz="1500" dirty="0"/>
                        <a:t>2</a:t>
                      </a:r>
                    </a:p>
                  </a:txBody>
                  <a:tcPr marL="56183" marR="56183" marT="28091" marB="28091"/>
                </a:tc>
                <a:tc>
                  <a:txBody>
                    <a:bodyPr/>
                    <a:lstStyle/>
                    <a:p>
                      <a:r>
                        <a:rPr lang="en-GB" sz="1500" dirty="0"/>
                        <a:t>3</a:t>
                      </a:r>
                    </a:p>
                  </a:txBody>
                  <a:tcPr marL="56183" marR="56183" marT="28091" marB="28091"/>
                </a:tc>
                <a:tc>
                  <a:txBody>
                    <a:bodyPr/>
                    <a:lstStyle/>
                    <a:p>
                      <a:r>
                        <a:rPr lang="en-GB" sz="1500" dirty="0"/>
                        <a:t>3</a:t>
                      </a:r>
                    </a:p>
                  </a:txBody>
                  <a:tcPr marL="56183" marR="56183" marT="28091" marB="28091"/>
                </a:tc>
                <a:extLst>
                  <a:ext uri="{0D108BD9-81ED-4DB2-BD59-A6C34878D82A}">
                    <a16:rowId xmlns:a16="http://schemas.microsoft.com/office/drawing/2014/main" val="1019336364"/>
                  </a:ext>
                </a:extLst>
              </a:tr>
              <a:tr h="385642">
                <a:tc>
                  <a:txBody>
                    <a:bodyPr/>
                    <a:lstStyle/>
                    <a:p>
                      <a:r>
                        <a:rPr lang="en-GB" sz="1500" dirty="0"/>
                        <a:t>?</a:t>
                      </a:r>
                    </a:p>
                  </a:txBody>
                  <a:tcPr marL="56183" marR="56183" marT="28091" marB="28091">
                    <a:solidFill>
                      <a:schemeClr val="bg1">
                        <a:lumMod val="65000"/>
                      </a:schemeClr>
                    </a:solidFill>
                  </a:tcPr>
                </a:tc>
                <a:tc>
                  <a:txBody>
                    <a:bodyPr/>
                    <a:lstStyle/>
                    <a:p>
                      <a:r>
                        <a:rPr lang="en-GB" sz="1500" dirty="0"/>
                        <a:t>3</a:t>
                      </a:r>
                    </a:p>
                  </a:txBody>
                  <a:tcPr marL="56183" marR="56183" marT="28091" marB="28091"/>
                </a:tc>
                <a:tc>
                  <a:txBody>
                    <a:bodyPr/>
                    <a:lstStyle/>
                    <a:p>
                      <a:r>
                        <a:rPr lang="en-GB" sz="1500" dirty="0"/>
                        <a:t>4</a:t>
                      </a:r>
                    </a:p>
                  </a:txBody>
                  <a:tcPr marL="56183" marR="56183" marT="28091" marB="28091"/>
                </a:tc>
                <a:tc>
                  <a:txBody>
                    <a:bodyPr/>
                    <a:lstStyle/>
                    <a:p>
                      <a:r>
                        <a:rPr lang="en-GB" sz="1500" dirty="0"/>
                        <a:t>?</a:t>
                      </a:r>
                    </a:p>
                  </a:txBody>
                  <a:tcPr marL="56183" marR="56183" marT="28091" marB="28091">
                    <a:solidFill>
                      <a:schemeClr val="bg1">
                        <a:lumMod val="65000"/>
                      </a:schemeClr>
                    </a:solidFill>
                  </a:tcPr>
                </a:tc>
                <a:extLst>
                  <a:ext uri="{0D108BD9-81ED-4DB2-BD59-A6C34878D82A}">
                    <a16:rowId xmlns:a16="http://schemas.microsoft.com/office/drawing/2014/main" val="73017629"/>
                  </a:ext>
                </a:extLst>
              </a:tr>
            </a:tbl>
          </a:graphicData>
        </a:graphic>
      </p:graphicFrame>
      <p:graphicFrame>
        <p:nvGraphicFramePr>
          <p:cNvPr id="53" name="Table 52">
            <a:extLst>
              <a:ext uri="{FF2B5EF4-FFF2-40B4-BE49-F238E27FC236}">
                <a16:creationId xmlns:a16="http://schemas.microsoft.com/office/drawing/2014/main" id="{B8ADACCD-900F-DEC7-33FD-E7E7C8D44397}"/>
              </a:ext>
            </a:extLst>
          </p:cNvPr>
          <p:cNvGraphicFramePr>
            <a:graphicFrameLocks noGrp="1"/>
          </p:cNvGraphicFramePr>
          <p:nvPr>
            <p:extLst>
              <p:ext uri="{D42A27DB-BD31-4B8C-83A1-F6EECF244321}">
                <p14:modId xmlns:p14="http://schemas.microsoft.com/office/powerpoint/2010/main" val="3609180025"/>
              </p:ext>
            </p:extLst>
          </p:nvPr>
        </p:nvGraphicFramePr>
        <p:xfrm>
          <a:off x="5198981" y="4548560"/>
          <a:ext cx="949050" cy="1608428"/>
        </p:xfrm>
        <a:graphic>
          <a:graphicData uri="http://schemas.openxmlformats.org/drawingml/2006/table">
            <a:tbl>
              <a:tblPr firstRow="1" bandRow="1">
                <a:tableStyleId>{5940675A-B579-460E-94D1-54222C63F5DA}</a:tableStyleId>
              </a:tblPr>
              <a:tblGrid>
                <a:gridCol w="474525">
                  <a:extLst>
                    <a:ext uri="{9D8B030D-6E8A-4147-A177-3AD203B41FA5}">
                      <a16:colId xmlns:a16="http://schemas.microsoft.com/office/drawing/2014/main" val="249658973"/>
                    </a:ext>
                  </a:extLst>
                </a:gridCol>
                <a:gridCol w="474525">
                  <a:extLst>
                    <a:ext uri="{9D8B030D-6E8A-4147-A177-3AD203B41FA5}">
                      <a16:colId xmlns:a16="http://schemas.microsoft.com/office/drawing/2014/main" val="4149508130"/>
                    </a:ext>
                  </a:extLst>
                </a:gridCol>
              </a:tblGrid>
              <a:tr h="402107">
                <a:tc>
                  <a:txBody>
                    <a:bodyPr/>
                    <a:lstStyle/>
                    <a:p>
                      <a:r>
                        <a:rPr lang="en-GB" sz="1500" dirty="0"/>
                        <a:t>1.2</a:t>
                      </a:r>
                    </a:p>
                  </a:txBody>
                  <a:tcPr marL="58581" marR="58581" marT="29291" marB="29291">
                    <a:noFill/>
                  </a:tcPr>
                </a:tc>
                <a:tc>
                  <a:txBody>
                    <a:bodyPr/>
                    <a:lstStyle/>
                    <a:p>
                      <a:r>
                        <a:rPr lang="en-GB" sz="1500" dirty="0"/>
                        <a:t>0.9</a:t>
                      </a:r>
                    </a:p>
                  </a:txBody>
                  <a:tcPr marL="58581" marR="58581" marT="29291" marB="29291"/>
                </a:tc>
                <a:extLst>
                  <a:ext uri="{0D108BD9-81ED-4DB2-BD59-A6C34878D82A}">
                    <a16:rowId xmlns:a16="http://schemas.microsoft.com/office/drawing/2014/main" val="3002689623"/>
                  </a:ext>
                </a:extLst>
              </a:tr>
              <a:tr h="402107">
                <a:tc>
                  <a:txBody>
                    <a:bodyPr/>
                    <a:lstStyle/>
                    <a:p>
                      <a:r>
                        <a:rPr lang="en-GB" sz="1500" dirty="0"/>
                        <a:t>1.5</a:t>
                      </a:r>
                    </a:p>
                  </a:txBody>
                  <a:tcPr marL="58581" marR="58581" marT="29291" marB="29291"/>
                </a:tc>
                <a:tc>
                  <a:txBody>
                    <a:bodyPr/>
                    <a:lstStyle/>
                    <a:p>
                      <a:r>
                        <a:rPr lang="en-GB" sz="1500" dirty="0"/>
                        <a:t>0.4</a:t>
                      </a:r>
                    </a:p>
                  </a:txBody>
                  <a:tcPr marL="58581" marR="58581" marT="29291" marB="29291">
                    <a:noFill/>
                  </a:tcPr>
                </a:tc>
                <a:extLst>
                  <a:ext uri="{0D108BD9-81ED-4DB2-BD59-A6C34878D82A}">
                    <a16:rowId xmlns:a16="http://schemas.microsoft.com/office/drawing/2014/main" val="747556622"/>
                  </a:ext>
                </a:extLst>
              </a:tr>
              <a:tr h="402107">
                <a:tc>
                  <a:txBody>
                    <a:bodyPr/>
                    <a:lstStyle/>
                    <a:p>
                      <a:r>
                        <a:rPr lang="en-GB" sz="1500" dirty="0"/>
                        <a:t>1.4</a:t>
                      </a:r>
                    </a:p>
                  </a:txBody>
                  <a:tcPr marL="58581" marR="58581" marT="29291" marB="29291"/>
                </a:tc>
                <a:tc>
                  <a:txBody>
                    <a:bodyPr/>
                    <a:lstStyle/>
                    <a:p>
                      <a:r>
                        <a:rPr lang="en-GB" sz="1500" dirty="0"/>
                        <a:t>1.0</a:t>
                      </a:r>
                    </a:p>
                  </a:txBody>
                  <a:tcPr marL="58581" marR="58581" marT="29291" marB="29291"/>
                </a:tc>
                <a:extLst>
                  <a:ext uri="{0D108BD9-81ED-4DB2-BD59-A6C34878D82A}">
                    <a16:rowId xmlns:a16="http://schemas.microsoft.com/office/drawing/2014/main" val="1019336364"/>
                  </a:ext>
                </a:extLst>
              </a:tr>
              <a:tr h="402107">
                <a:tc>
                  <a:txBody>
                    <a:bodyPr/>
                    <a:lstStyle/>
                    <a:p>
                      <a:r>
                        <a:rPr lang="en-GB" sz="1500" dirty="0"/>
                        <a:t>1.0</a:t>
                      </a:r>
                    </a:p>
                  </a:txBody>
                  <a:tcPr marL="58581" marR="58581" marT="29291" marB="29291">
                    <a:noFill/>
                  </a:tcPr>
                </a:tc>
                <a:tc>
                  <a:txBody>
                    <a:bodyPr/>
                    <a:lstStyle/>
                    <a:p>
                      <a:r>
                        <a:rPr lang="en-GB" sz="1500" dirty="0"/>
                        <a:t>1.8</a:t>
                      </a:r>
                    </a:p>
                  </a:txBody>
                  <a:tcPr marL="58581" marR="58581" marT="29291" marB="29291"/>
                </a:tc>
                <a:extLst>
                  <a:ext uri="{0D108BD9-81ED-4DB2-BD59-A6C34878D82A}">
                    <a16:rowId xmlns:a16="http://schemas.microsoft.com/office/drawing/2014/main" val="73017629"/>
                  </a:ext>
                </a:extLst>
              </a:tr>
            </a:tbl>
          </a:graphicData>
        </a:graphic>
      </p:graphicFrame>
      <p:graphicFrame>
        <p:nvGraphicFramePr>
          <p:cNvPr id="54" name="Table 37">
            <a:extLst>
              <a:ext uri="{FF2B5EF4-FFF2-40B4-BE49-F238E27FC236}">
                <a16:creationId xmlns:a16="http://schemas.microsoft.com/office/drawing/2014/main" id="{852876DB-FA42-09DA-079F-D3278D3F2793}"/>
              </a:ext>
            </a:extLst>
          </p:cNvPr>
          <p:cNvGraphicFramePr>
            <a:graphicFrameLocks noGrp="1"/>
          </p:cNvGraphicFramePr>
          <p:nvPr>
            <p:extLst>
              <p:ext uri="{D42A27DB-BD31-4B8C-83A1-F6EECF244321}">
                <p14:modId xmlns:p14="http://schemas.microsoft.com/office/powerpoint/2010/main" val="236863420"/>
              </p:ext>
            </p:extLst>
          </p:nvPr>
        </p:nvGraphicFramePr>
        <p:xfrm>
          <a:off x="6799370" y="4786368"/>
          <a:ext cx="2149000" cy="910518"/>
        </p:xfrm>
        <a:graphic>
          <a:graphicData uri="http://schemas.openxmlformats.org/drawingml/2006/table">
            <a:tbl>
              <a:tblPr firstRow="1" bandRow="1">
                <a:tableStyleId>{5940675A-B579-460E-94D1-54222C63F5DA}</a:tableStyleId>
              </a:tblPr>
              <a:tblGrid>
                <a:gridCol w="537250">
                  <a:extLst>
                    <a:ext uri="{9D8B030D-6E8A-4147-A177-3AD203B41FA5}">
                      <a16:colId xmlns:a16="http://schemas.microsoft.com/office/drawing/2014/main" val="249658973"/>
                    </a:ext>
                  </a:extLst>
                </a:gridCol>
                <a:gridCol w="537250">
                  <a:extLst>
                    <a:ext uri="{9D8B030D-6E8A-4147-A177-3AD203B41FA5}">
                      <a16:colId xmlns:a16="http://schemas.microsoft.com/office/drawing/2014/main" val="4149508130"/>
                    </a:ext>
                  </a:extLst>
                </a:gridCol>
                <a:gridCol w="537250">
                  <a:extLst>
                    <a:ext uri="{9D8B030D-6E8A-4147-A177-3AD203B41FA5}">
                      <a16:colId xmlns:a16="http://schemas.microsoft.com/office/drawing/2014/main" val="2340350245"/>
                    </a:ext>
                  </a:extLst>
                </a:gridCol>
                <a:gridCol w="537250">
                  <a:extLst>
                    <a:ext uri="{9D8B030D-6E8A-4147-A177-3AD203B41FA5}">
                      <a16:colId xmlns:a16="http://schemas.microsoft.com/office/drawing/2014/main" val="3282803552"/>
                    </a:ext>
                  </a:extLst>
                </a:gridCol>
              </a:tblGrid>
              <a:tr h="455259">
                <a:tc>
                  <a:txBody>
                    <a:bodyPr/>
                    <a:lstStyle/>
                    <a:p>
                      <a:r>
                        <a:rPr lang="en-GB" sz="1200" dirty="0"/>
                        <a:t>1.4</a:t>
                      </a:r>
                    </a:p>
                  </a:txBody>
                  <a:tcPr marL="66325" marR="66325" marT="33163" marB="33163">
                    <a:noFill/>
                  </a:tcPr>
                </a:tc>
                <a:tc>
                  <a:txBody>
                    <a:bodyPr/>
                    <a:lstStyle/>
                    <a:p>
                      <a:r>
                        <a:rPr lang="en-GB" sz="1200" dirty="0"/>
                        <a:t>0.7</a:t>
                      </a:r>
                    </a:p>
                  </a:txBody>
                  <a:tcPr marL="66325" marR="66325" marT="33163" marB="33163"/>
                </a:tc>
                <a:tc>
                  <a:txBody>
                    <a:bodyPr/>
                    <a:lstStyle/>
                    <a:p>
                      <a:r>
                        <a:rPr lang="en-GB" sz="1200" dirty="0"/>
                        <a:t>1.1</a:t>
                      </a:r>
                    </a:p>
                  </a:txBody>
                  <a:tcPr marL="66325" marR="66325" marT="33163" marB="33163"/>
                </a:tc>
                <a:tc>
                  <a:txBody>
                    <a:bodyPr/>
                    <a:lstStyle/>
                    <a:p>
                      <a:r>
                        <a:rPr lang="en-GB" sz="1200" dirty="0"/>
                        <a:t>0.9</a:t>
                      </a:r>
                    </a:p>
                  </a:txBody>
                  <a:tcPr marL="66325" marR="66325" marT="33163" marB="33163">
                    <a:noFill/>
                  </a:tcPr>
                </a:tc>
                <a:extLst>
                  <a:ext uri="{0D108BD9-81ED-4DB2-BD59-A6C34878D82A}">
                    <a16:rowId xmlns:a16="http://schemas.microsoft.com/office/drawing/2014/main" val="3002689623"/>
                  </a:ext>
                </a:extLst>
              </a:tr>
              <a:tr h="455259">
                <a:tc>
                  <a:txBody>
                    <a:bodyPr/>
                    <a:lstStyle/>
                    <a:p>
                      <a:r>
                        <a:rPr lang="en-GB" sz="1200" dirty="0"/>
                        <a:t>1.6</a:t>
                      </a:r>
                    </a:p>
                  </a:txBody>
                  <a:tcPr marL="66325" marR="66325" marT="33163" marB="33163"/>
                </a:tc>
                <a:tc>
                  <a:txBody>
                    <a:bodyPr/>
                    <a:lstStyle/>
                    <a:p>
                      <a:r>
                        <a:rPr lang="en-GB" sz="1200" dirty="0"/>
                        <a:t>1.2</a:t>
                      </a:r>
                    </a:p>
                  </a:txBody>
                  <a:tcPr marL="66325" marR="66325" marT="33163" marB="33163">
                    <a:noFill/>
                  </a:tcPr>
                </a:tc>
                <a:tc>
                  <a:txBody>
                    <a:bodyPr/>
                    <a:lstStyle/>
                    <a:p>
                      <a:r>
                        <a:rPr lang="en-GB" sz="1200" dirty="0"/>
                        <a:t>1.5</a:t>
                      </a:r>
                    </a:p>
                  </a:txBody>
                  <a:tcPr marL="66325" marR="66325" marT="33163" marB="33163"/>
                </a:tc>
                <a:tc>
                  <a:txBody>
                    <a:bodyPr/>
                    <a:lstStyle/>
                    <a:p>
                      <a:r>
                        <a:rPr lang="en-GB" sz="1200" dirty="0"/>
                        <a:t>1.6</a:t>
                      </a:r>
                    </a:p>
                  </a:txBody>
                  <a:tcPr marL="66325" marR="66325" marT="33163" marB="33163"/>
                </a:tc>
                <a:extLst>
                  <a:ext uri="{0D108BD9-81ED-4DB2-BD59-A6C34878D82A}">
                    <a16:rowId xmlns:a16="http://schemas.microsoft.com/office/drawing/2014/main" val="747556622"/>
                  </a:ext>
                </a:extLst>
              </a:tr>
            </a:tbl>
          </a:graphicData>
        </a:graphic>
      </p:graphicFrame>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50D7DE-A292-2ED7-C1DF-5B7B4DC77715}"/>
                  </a:ext>
                </a:extLst>
              </p:cNvPr>
              <p:cNvSpPr txBox="1"/>
              <p:nvPr/>
            </p:nvSpPr>
            <p:spPr>
              <a:xfrm>
                <a:off x="8937593" y="4666271"/>
                <a:ext cx="844783"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6000" b="1" i="1">
                          <a:latin typeface="Cambria Math" panose="02040503050406030204" pitchFamily="18" charset="0"/>
                        </a:rPr>
                        <m:t>=</m:t>
                      </m:r>
                    </m:oMath>
                  </m:oMathPara>
                </a14:m>
                <a:endParaRPr lang="en-GB" sz="6000" b="1" dirty="0"/>
              </a:p>
            </p:txBody>
          </p:sp>
        </mc:Choice>
        <mc:Fallback xmlns="">
          <p:sp>
            <p:nvSpPr>
              <p:cNvPr id="55" name="TextBox 54">
                <a:extLst>
                  <a:ext uri="{FF2B5EF4-FFF2-40B4-BE49-F238E27FC236}">
                    <a16:creationId xmlns:a16="http://schemas.microsoft.com/office/drawing/2014/main" id="{5A50D7DE-A292-2ED7-C1DF-5B7B4DC77715}"/>
                  </a:ext>
                </a:extLst>
              </p:cNvPr>
              <p:cNvSpPr txBox="1">
                <a:spLocks noRot="1" noChangeAspect="1" noMove="1" noResize="1" noEditPoints="1" noAdjustHandles="1" noChangeArrowheads="1" noChangeShapeType="1" noTextEdit="1"/>
              </p:cNvSpPr>
              <p:nvPr/>
            </p:nvSpPr>
            <p:spPr>
              <a:xfrm>
                <a:off x="8937593" y="4666271"/>
                <a:ext cx="844783" cy="923330"/>
              </a:xfrm>
              <a:prstGeom prst="rect">
                <a:avLst/>
              </a:prstGeom>
              <a:blipFill>
                <a:blip r:embed="rId6"/>
                <a:stretch>
                  <a:fillRect l="-2941" r="-2941"/>
                </a:stretch>
              </a:blipFill>
            </p:spPr>
            <p:txBody>
              <a:bodyPr/>
              <a:lstStyle/>
              <a:p>
                <a:r>
                  <a:rPr lang="en-GB">
                    <a:noFill/>
                  </a:rPr>
                  <a:t> </a:t>
                </a:r>
              </a:p>
            </p:txBody>
          </p:sp>
        </mc:Fallback>
      </mc:AlternateContent>
      <p:graphicFrame>
        <p:nvGraphicFramePr>
          <p:cNvPr id="56" name="Table 37">
            <a:extLst>
              <a:ext uri="{FF2B5EF4-FFF2-40B4-BE49-F238E27FC236}">
                <a16:creationId xmlns:a16="http://schemas.microsoft.com/office/drawing/2014/main" id="{EBCFAB23-849D-9614-094B-C79A583C75DF}"/>
              </a:ext>
            </a:extLst>
          </p:cNvPr>
          <p:cNvGraphicFramePr>
            <a:graphicFrameLocks noGrp="1"/>
          </p:cNvGraphicFramePr>
          <p:nvPr>
            <p:extLst>
              <p:ext uri="{D42A27DB-BD31-4B8C-83A1-F6EECF244321}">
                <p14:modId xmlns:p14="http://schemas.microsoft.com/office/powerpoint/2010/main" val="797772835"/>
              </p:ext>
            </p:extLst>
          </p:nvPr>
        </p:nvGraphicFramePr>
        <p:xfrm>
          <a:off x="9659843" y="4385839"/>
          <a:ext cx="1937336" cy="1641676"/>
        </p:xfrm>
        <a:graphic>
          <a:graphicData uri="http://schemas.openxmlformats.org/drawingml/2006/table">
            <a:tbl>
              <a:tblPr firstRow="1" bandRow="1">
                <a:tableStyleId>{5940675A-B579-460E-94D1-54222C63F5DA}</a:tableStyleId>
              </a:tblPr>
              <a:tblGrid>
                <a:gridCol w="484334">
                  <a:extLst>
                    <a:ext uri="{9D8B030D-6E8A-4147-A177-3AD203B41FA5}">
                      <a16:colId xmlns:a16="http://schemas.microsoft.com/office/drawing/2014/main" val="249658973"/>
                    </a:ext>
                  </a:extLst>
                </a:gridCol>
                <a:gridCol w="484334">
                  <a:extLst>
                    <a:ext uri="{9D8B030D-6E8A-4147-A177-3AD203B41FA5}">
                      <a16:colId xmlns:a16="http://schemas.microsoft.com/office/drawing/2014/main" val="4149508130"/>
                    </a:ext>
                  </a:extLst>
                </a:gridCol>
                <a:gridCol w="484334">
                  <a:extLst>
                    <a:ext uri="{9D8B030D-6E8A-4147-A177-3AD203B41FA5}">
                      <a16:colId xmlns:a16="http://schemas.microsoft.com/office/drawing/2014/main" val="2340350245"/>
                    </a:ext>
                  </a:extLst>
                </a:gridCol>
                <a:gridCol w="484334">
                  <a:extLst>
                    <a:ext uri="{9D8B030D-6E8A-4147-A177-3AD203B41FA5}">
                      <a16:colId xmlns:a16="http://schemas.microsoft.com/office/drawing/2014/main" val="3282803552"/>
                    </a:ext>
                  </a:extLst>
                </a:gridCol>
              </a:tblGrid>
              <a:tr h="410419">
                <a:tc>
                  <a:txBody>
                    <a:bodyPr/>
                    <a:lstStyle/>
                    <a:p>
                      <a:r>
                        <a:rPr lang="en-GB" sz="1200" dirty="0"/>
                        <a:t>3.1</a:t>
                      </a:r>
                    </a:p>
                  </a:txBody>
                  <a:tcPr marL="59792" marR="59792" marT="29896" marB="29896">
                    <a:noFill/>
                  </a:tcPr>
                </a:tc>
                <a:tc>
                  <a:txBody>
                    <a:bodyPr/>
                    <a:lstStyle/>
                    <a:p>
                      <a:r>
                        <a:rPr lang="en-GB" sz="1200" dirty="0"/>
                        <a:t>1.9</a:t>
                      </a:r>
                    </a:p>
                  </a:txBody>
                  <a:tcPr marL="59792" marR="59792" marT="29896" marB="29896"/>
                </a:tc>
                <a:tc>
                  <a:txBody>
                    <a:bodyPr/>
                    <a:lstStyle/>
                    <a:p>
                      <a:r>
                        <a:rPr lang="en-GB" sz="1200" dirty="0"/>
                        <a:t>2.7</a:t>
                      </a:r>
                    </a:p>
                  </a:txBody>
                  <a:tcPr marL="59792" marR="59792" marT="29896" marB="29896"/>
                </a:tc>
                <a:tc>
                  <a:txBody>
                    <a:bodyPr/>
                    <a:lstStyle/>
                    <a:p>
                      <a:r>
                        <a:rPr lang="en-GB" sz="1200" dirty="0"/>
                        <a:t>2.5</a:t>
                      </a:r>
                    </a:p>
                  </a:txBody>
                  <a:tcPr marL="59792" marR="59792" marT="29896" marB="29896">
                    <a:noFill/>
                  </a:tcPr>
                </a:tc>
                <a:extLst>
                  <a:ext uri="{0D108BD9-81ED-4DB2-BD59-A6C34878D82A}">
                    <a16:rowId xmlns:a16="http://schemas.microsoft.com/office/drawing/2014/main" val="3002689623"/>
                  </a:ext>
                </a:extLst>
              </a:tr>
              <a:tr h="410419">
                <a:tc>
                  <a:txBody>
                    <a:bodyPr/>
                    <a:lstStyle/>
                    <a:p>
                      <a:r>
                        <a:rPr lang="en-GB" sz="1200" dirty="0"/>
                        <a:t>2.7</a:t>
                      </a:r>
                    </a:p>
                  </a:txBody>
                  <a:tcPr marL="59792" marR="59792" marT="29896" marB="29896"/>
                </a:tc>
                <a:tc>
                  <a:txBody>
                    <a:bodyPr/>
                    <a:lstStyle/>
                    <a:p>
                      <a:r>
                        <a:rPr lang="en-GB" sz="1200" dirty="0"/>
                        <a:t>1.5</a:t>
                      </a:r>
                    </a:p>
                  </a:txBody>
                  <a:tcPr marL="59792" marR="59792" marT="29896" marB="29896">
                    <a:noFill/>
                  </a:tcPr>
                </a:tc>
                <a:tc>
                  <a:txBody>
                    <a:bodyPr/>
                    <a:lstStyle/>
                    <a:p>
                      <a:r>
                        <a:rPr lang="en-GB" sz="1200" dirty="0"/>
                        <a:t>2.2</a:t>
                      </a:r>
                    </a:p>
                  </a:txBody>
                  <a:tcPr marL="59792" marR="59792" marT="29896" marB="29896"/>
                </a:tc>
                <a:tc>
                  <a:txBody>
                    <a:bodyPr/>
                    <a:lstStyle/>
                    <a:p>
                      <a:r>
                        <a:rPr lang="en-GB" sz="1200" dirty="0"/>
                        <a:t>2.0</a:t>
                      </a:r>
                    </a:p>
                  </a:txBody>
                  <a:tcPr marL="59792" marR="59792" marT="29896" marB="29896"/>
                </a:tc>
                <a:extLst>
                  <a:ext uri="{0D108BD9-81ED-4DB2-BD59-A6C34878D82A}">
                    <a16:rowId xmlns:a16="http://schemas.microsoft.com/office/drawing/2014/main" val="747556622"/>
                  </a:ext>
                </a:extLst>
              </a:tr>
              <a:tr h="410419">
                <a:tc>
                  <a:txBody>
                    <a:bodyPr/>
                    <a:lstStyle/>
                    <a:p>
                      <a:r>
                        <a:rPr lang="en-GB" sz="1200" dirty="0"/>
                        <a:t>3.6</a:t>
                      </a:r>
                    </a:p>
                  </a:txBody>
                  <a:tcPr marL="59792" marR="59792" marT="29896" marB="29896"/>
                </a:tc>
                <a:tc>
                  <a:txBody>
                    <a:bodyPr/>
                    <a:lstStyle/>
                    <a:p>
                      <a:r>
                        <a:rPr lang="en-GB" sz="1200" dirty="0"/>
                        <a:t>2.2</a:t>
                      </a:r>
                    </a:p>
                  </a:txBody>
                  <a:tcPr marL="59792" marR="59792" marT="29896" marB="29896"/>
                </a:tc>
                <a:tc>
                  <a:txBody>
                    <a:bodyPr/>
                    <a:lstStyle/>
                    <a:p>
                      <a:r>
                        <a:rPr lang="en-GB" sz="1200" dirty="0"/>
                        <a:t>3.0</a:t>
                      </a:r>
                    </a:p>
                  </a:txBody>
                  <a:tcPr marL="59792" marR="59792" marT="29896" marB="29896"/>
                </a:tc>
                <a:tc>
                  <a:txBody>
                    <a:bodyPr/>
                    <a:lstStyle/>
                    <a:p>
                      <a:r>
                        <a:rPr lang="en-GB" sz="1200" dirty="0"/>
                        <a:t>2.9</a:t>
                      </a:r>
                    </a:p>
                  </a:txBody>
                  <a:tcPr marL="59792" marR="59792" marT="29896" marB="29896"/>
                </a:tc>
                <a:extLst>
                  <a:ext uri="{0D108BD9-81ED-4DB2-BD59-A6C34878D82A}">
                    <a16:rowId xmlns:a16="http://schemas.microsoft.com/office/drawing/2014/main" val="1019336364"/>
                  </a:ext>
                </a:extLst>
              </a:tr>
              <a:tr h="410419">
                <a:tc>
                  <a:txBody>
                    <a:bodyPr/>
                    <a:lstStyle/>
                    <a:p>
                      <a:r>
                        <a:rPr lang="en-GB" sz="1200" dirty="0"/>
                        <a:t>4.3</a:t>
                      </a:r>
                    </a:p>
                  </a:txBody>
                  <a:tcPr marL="59792" marR="59792" marT="29896" marB="29896">
                    <a:noFill/>
                  </a:tcPr>
                </a:tc>
                <a:tc>
                  <a:txBody>
                    <a:bodyPr/>
                    <a:lstStyle/>
                    <a:p>
                      <a:r>
                        <a:rPr lang="en-GB" sz="1200" dirty="0"/>
                        <a:t>2.9</a:t>
                      </a:r>
                    </a:p>
                  </a:txBody>
                  <a:tcPr marL="59792" marR="59792" marT="29896" marB="29896"/>
                </a:tc>
                <a:tc>
                  <a:txBody>
                    <a:bodyPr/>
                    <a:lstStyle/>
                    <a:p>
                      <a:r>
                        <a:rPr lang="en-GB" sz="1200" dirty="0"/>
                        <a:t>3.8</a:t>
                      </a:r>
                    </a:p>
                  </a:txBody>
                  <a:tcPr marL="59792" marR="59792" marT="29896" marB="29896"/>
                </a:tc>
                <a:tc>
                  <a:txBody>
                    <a:bodyPr/>
                    <a:lstStyle/>
                    <a:p>
                      <a:r>
                        <a:rPr lang="en-GB" sz="1200" dirty="0"/>
                        <a:t>3.8</a:t>
                      </a:r>
                    </a:p>
                  </a:txBody>
                  <a:tcPr marL="59792" marR="59792" marT="29896" marB="29896">
                    <a:noFill/>
                  </a:tcPr>
                </a:tc>
                <a:extLst>
                  <a:ext uri="{0D108BD9-81ED-4DB2-BD59-A6C34878D82A}">
                    <a16:rowId xmlns:a16="http://schemas.microsoft.com/office/drawing/2014/main" val="73017629"/>
                  </a:ext>
                </a:extLst>
              </a:tr>
            </a:tbl>
          </a:graphicData>
        </a:graphic>
      </p:graphicFrame>
      <p:sp>
        <p:nvSpPr>
          <p:cNvPr id="57" name="TextBox 56">
            <a:extLst>
              <a:ext uri="{FF2B5EF4-FFF2-40B4-BE49-F238E27FC236}">
                <a16:creationId xmlns:a16="http://schemas.microsoft.com/office/drawing/2014/main" id="{8DF65FC7-F239-A0B9-263E-D82F7067ABEA}"/>
              </a:ext>
            </a:extLst>
          </p:cNvPr>
          <p:cNvSpPr txBox="1"/>
          <p:nvPr/>
        </p:nvSpPr>
        <p:spPr>
          <a:xfrm>
            <a:off x="1391698" y="3507478"/>
            <a:ext cx="4906217" cy="830997"/>
          </a:xfrm>
          <a:prstGeom prst="rect">
            <a:avLst/>
          </a:prstGeom>
          <a:noFill/>
        </p:spPr>
        <p:txBody>
          <a:bodyPr wrap="square" rtlCol="0">
            <a:spAutoFit/>
          </a:bodyPr>
          <a:lstStyle/>
          <a:p>
            <a:r>
              <a:rPr lang="en-GB" sz="2400" b="1" dirty="0"/>
              <a:t>Input</a:t>
            </a:r>
            <a:r>
              <a:rPr lang="en-GB" sz="2400" dirty="0"/>
              <a:t>:</a:t>
            </a:r>
          </a:p>
          <a:p>
            <a:r>
              <a:rPr lang="en-GB" sz="2400" dirty="0"/>
              <a:t> incomplete matrix</a:t>
            </a:r>
          </a:p>
        </p:txBody>
      </p:sp>
      <p:sp>
        <p:nvSpPr>
          <p:cNvPr id="58" name="TextBox 57">
            <a:extLst>
              <a:ext uri="{FF2B5EF4-FFF2-40B4-BE49-F238E27FC236}">
                <a16:creationId xmlns:a16="http://schemas.microsoft.com/office/drawing/2014/main" id="{8E50A11E-0B37-D069-692A-44C606E9F2D4}"/>
              </a:ext>
            </a:extLst>
          </p:cNvPr>
          <p:cNvSpPr txBox="1"/>
          <p:nvPr/>
        </p:nvSpPr>
        <p:spPr>
          <a:xfrm>
            <a:off x="9495583" y="3516881"/>
            <a:ext cx="4605867" cy="830997"/>
          </a:xfrm>
          <a:prstGeom prst="rect">
            <a:avLst/>
          </a:prstGeom>
          <a:noFill/>
        </p:spPr>
        <p:txBody>
          <a:bodyPr wrap="square" rtlCol="0">
            <a:spAutoFit/>
          </a:bodyPr>
          <a:lstStyle/>
          <a:p>
            <a:r>
              <a:rPr lang="en-GB" sz="2400" b="1" dirty="0"/>
              <a:t>Output</a:t>
            </a:r>
            <a:r>
              <a:rPr lang="en-GB" sz="2400" dirty="0"/>
              <a:t>: </a:t>
            </a:r>
          </a:p>
          <a:p>
            <a:r>
              <a:rPr lang="en-GB" sz="2400" dirty="0"/>
              <a:t>completed matrix</a:t>
            </a:r>
          </a:p>
        </p:txBody>
      </p:sp>
    </p:spTree>
    <p:extLst>
      <p:ext uri="{BB962C8B-B14F-4D97-AF65-F5344CB8AC3E}">
        <p14:creationId xmlns:p14="http://schemas.microsoft.com/office/powerpoint/2010/main" val="2599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blinds(horizontal)">
                                      <p:cBhvr>
                                        <p:cTn id="69" dur="500"/>
                                        <p:tgtEl>
                                          <p:spTgt spid="55"/>
                                        </p:tgtEl>
                                      </p:cBhvr>
                                    </p:animEffect>
                                  </p:childTnLst>
                                </p:cTn>
                              </p:par>
                              <p:par>
                                <p:cTn id="70" presetID="3" presetClass="entr" presetSubtype="10"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blinds(horizontal)">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5"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E50D3D4E-DA49-3E9A-7741-713476B68F19}"/>
              </a:ext>
            </a:extLst>
          </p:cNvPr>
          <p:cNvSpPr txBox="1"/>
          <p:nvPr/>
        </p:nvSpPr>
        <p:spPr>
          <a:xfrm>
            <a:off x="363223" y="1219200"/>
            <a:ext cx="11405444" cy="55399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Motivations</a:t>
            </a:r>
            <a:r>
              <a:rPr lang="zh-CN" altLang="en-US" sz="3000" dirty="0">
                <a:ln w="0"/>
                <a:effectLst>
                  <a:outerShdw blurRad="38100" dist="19050" dir="2700000" algn="tl" rotWithShape="0">
                    <a:schemeClr val="dk1">
                      <a:alpha val="40000"/>
                    </a:schemeClr>
                  </a:outerShdw>
                </a:effectLst>
              </a:rPr>
              <a:t> </a:t>
            </a:r>
            <a:r>
              <a:rPr lang="en-GB" altLang="zh-CN" sz="3000" dirty="0">
                <a:ln w="0"/>
                <a:effectLst>
                  <a:outerShdw blurRad="38100" dist="19050" dir="2700000" algn="tl" rotWithShape="0">
                    <a:schemeClr val="dk1">
                      <a:alpha val="40000"/>
                    </a:schemeClr>
                  </a:outerShdw>
                </a:effectLst>
              </a:rPr>
              <a:t>of using GNNs for recommendation</a:t>
            </a:r>
            <a:r>
              <a:rPr lang="en-GB" sz="3000" dirty="0">
                <a:ln w="0"/>
                <a:effectLst>
                  <a:outerShdw blurRad="38100" dist="19050" dir="2700000" algn="tl" rotWithShape="0">
                    <a:schemeClr val="dk1">
                      <a:alpha val="40000"/>
                    </a:schemeClr>
                  </a:outerShdw>
                </a:effectLst>
              </a:rPr>
              <a:t>:</a:t>
            </a:r>
          </a:p>
        </p:txBody>
      </p:sp>
      <p:pic>
        <p:nvPicPr>
          <p:cNvPr id="9" name="Picture 8">
            <a:extLst>
              <a:ext uri="{FF2B5EF4-FFF2-40B4-BE49-F238E27FC236}">
                <a16:creationId xmlns:a16="http://schemas.microsoft.com/office/drawing/2014/main" id="{2ADC93A5-91DE-BAE2-72A5-05F17FEDFC3C}"/>
              </a:ext>
            </a:extLst>
          </p:cNvPr>
          <p:cNvPicPr>
            <a:picLocks noChangeAspect="1"/>
          </p:cNvPicPr>
          <p:nvPr/>
        </p:nvPicPr>
        <p:blipFill rotWithShape="1">
          <a:blip r:embed="rId4"/>
          <a:srcRect r="1546"/>
          <a:stretch/>
        </p:blipFill>
        <p:spPr>
          <a:xfrm>
            <a:off x="4493112" y="2008094"/>
            <a:ext cx="7759842" cy="4318612"/>
          </a:xfrm>
          <a:prstGeom prst="rect">
            <a:avLst/>
          </a:prstGeom>
        </p:spPr>
      </p:pic>
      <p:sp>
        <p:nvSpPr>
          <p:cNvPr id="10" name="TextBox 9">
            <a:extLst>
              <a:ext uri="{FF2B5EF4-FFF2-40B4-BE49-F238E27FC236}">
                <a16:creationId xmlns:a16="http://schemas.microsoft.com/office/drawing/2014/main" id="{5C0506CB-7EB2-335C-5379-F29599F2AAF5}"/>
              </a:ext>
            </a:extLst>
          </p:cNvPr>
          <p:cNvSpPr txBox="1"/>
          <p:nvPr/>
        </p:nvSpPr>
        <p:spPr>
          <a:xfrm>
            <a:off x="519953" y="2008094"/>
            <a:ext cx="3908612" cy="5021055"/>
          </a:xfrm>
          <a:prstGeom prst="rect">
            <a:avLst/>
          </a:prstGeom>
          <a:noFill/>
        </p:spPr>
        <p:txBody>
          <a:bodyPr wrap="square" rtlCol="0">
            <a:spAutoFit/>
          </a:bodyPr>
          <a:lstStyle/>
          <a:p>
            <a:pPr>
              <a:lnSpc>
                <a:spcPct val="150000"/>
              </a:lnSpc>
            </a:pPr>
            <a:r>
              <a:rPr lang="en-GB" sz="2400" dirty="0"/>
              <a:t>GNN can help recommender systems to:</a:t>
            </a:r>
          </a:p>
          <a:p>
            <a:pPr marL="514350" indent="-514350">
              <a:lnSpc>
                <a:spcPct val="150000"/>
              </a:lnSpc>
              <a:buFont typeface="+mj-lt"/>
              <a:buAutoNum type="romanLcPeriod"/>
            </a:pPr>
            <a:r>
              <a:rPr lang="en-GB" sz="2400" dirty="0"/>
              <a:t>Explore various relations between users and items.</a:t>
            </a:r>
          </a:p>
          <a:p>
            <a:pPr marL="514350" indent="-514350">
              <a:lnSpc>
                <a:spcPct val="150000"/>
              </a:lnSpc>
              <a:buFont typeface="+mj-lt"/>
              <a:buAutoNum type="romanLcPeriod"/>
            </a:pPr>
            <a:r>
              <a:rPr lang="en-GB" sz="2400" dirty="0"/>
              <a:t>Automatically aggregate information from multi-hop neighbours of users and items. </a:t>
            </a:r>
          </a:p>
          <a:p>
            <a:pPr>
              <a:lnSpc>
                <a:spcPct val="150000"/>
              </a:lnSpc>
            </a:pPr>
            <a:endParaRPr lang="en-GB" sz="2400" dirty="0"/>
          </a:p>
        </p:txBody>
      </p:sp>
    </p:spTree>
    <p:extLst>
      <p:ext uri="{BB962C8B-B14F-4D97-AF65-F5344CB8AC3E}">
        <p14:creationId xmlns:p14="http://schemas.microsoft.com/office/powerpoint/2010/main" val="18861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F71C7A03-B375-C1D2-C9BD-AAB64E993784}"/>
              </a:ext>
            </a:extLst>
          </p:cNvPr>
          <p:cNvSpPr txBox="1"/>
          <p:nvPr/>
        </p:nvSpPr>
        <p:spPr>
          <a:xfrm>
            <a:off x="363224" y="937069"/>
            <a:ext cx="10963538" cy="634635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sz="3000" b="1" dirty="0"/>
              <a:t>Graph Neural Pre-training for Recommendation</a:t>
            </a:r>
          </a:p>
          <a:p>
            <a:pPr>
              <a:lnSpc>
                <a:spcPct val="200000"/>
              </a:lnSpc>
            </a:pPr>
            <a:r>
              <a:rPr lang="en-GB" sz="2400" b="1" dirty="0"/>
              <a:t>Background</a:t>
            </a:r>
            <a:r>
              <a:rPr lang="en-GB" sz="2400" dirty="0"/>
              <a:t>: Deep learning-based models are usually instable. </a:t>
            </a:r>
          </a:p>
          <a:p>
            <a:pPr>
              <a:lnSpc>
                <a:spcPct val="200000"/>
              </a:lnSpc>
            </a:pPr>
            <a:r>
              <a:rPr lang="en-GB" sz="2400" b="1" dirty="0"/>
              <a:t>Research aims</a:t>
            </a:r>
            <a:r>
              <a:rPr lang="en-GB" sz="2400" dirty="0"/>
              <a:t>:  Build a graph pre-training network containing users, items and side information such that it is more effective and stable</a:t>
            </a:r>
            <a:r>
              <a:rPr lang="en-GB" sz="2400" i="1" dirty="0"/>
              <a:t>. </a:t>
            </a:r>
          </a:p>
          <a:p>
            <a:pPr>
              <a:lnSpc>
                <a:spcPct val="200000"/>
              </a:lnSpc>
            </a:pPr>
            <a:r>
              <a:rPr lang="en-GB" sz="2400" b="1" dirty="0"/>
              <a:t>Proposed Model</a:t>
            </a:r>
            <a:r>
              <a:rPr lang="en-GB" sz="2400" dirty="0"/>
              <a:t>: </a:t>
            </a:r>
            <a:r>
              <a:rPr lang="en-GB" sz="2400" i="1" dirty="0"/>
              <a:t>Single/Multi Relational Graph Pre-training, accepted by TOIS </a:t>
            </a:r>
            <a:r>
              <a:rPr lang="en-GB" sz="2400" dirty="0"/>
              <a:t>(A*)</a:t>
            </a:r>
          </a:p>
          <a:p>
            <a:pPr marL="514350" indent="-514350">
              <a:lnSpc>
                <a:spcPct val="200000"/>
              </a:lnSpc>
              <a:buFont typeface="+mj-lt"/>
              <a:buAutoNum type="romanUcPeriod"/>
            </a:pPr>
            <a:r>
              <a:rPr lang="en-GB" sz="2400" dirty="0"/>
              <a:t>Relational graph construction.</a:t>
            </a:r>
          </a:p>
          <a:p>
            <a:pPr marL="514350" indent="-514350">
              <a:lnSpc>
                <a:spcPct val="150000"/>
              </a:lnSpc>
              <a:buFont typeface="+mj-lt"/>
              <a:buAutoNum type="romanUcPeriod"/>
            </a:pPr>
            <a:r>
              <a:rPr lang="en-GB" sz="2400" dirty="0"/>
              <a:t>Relational Graph Pre-training. </a:t>
            </a:r>
          </a:p>
          <a:p>
            <a:pPr marL="514350" indent="-514350">
              <a:lnSpc>
                <a:spcPct val="150000"/>
              </a:lnSpc>
              <a:buFont typeface="+mj-lt"/>
              <a:buAutoNum type="romanUcPeriod"/>
            </a:pPr>
            <a:r>
              <a:rPr lang="en-GB" sz="2400" dirty="0"/>
              <a:t>Fine-tuning of recommendation. </a:t>
            </a:r>
          </a:p>
          <a:p>
            <a:pPr marL="514350" indent="-514350">
              <a:lnSpc>
                <a:spcPct val="200000"/>
              </a:lnSpc>
              <a:buFont typeface="+mj-lt"/>
              <a:buAutoNum type="romanLcPeriod"/>
            </a:pPr>
            <a:endParaRPr lang="en-GB" sz="2000" dirty="0"/>
          </a:p>
        </p:txBody>
      </p:sp>
    </p:spTree>
    <p:extLst>
      <p:ext uri="{BB962C8B-B14F-4D97-AF65-F5344CB8AC3E}">
        <p14:creationId xmlns:p14="http://schemas.microsoft.com/office/powerpoint/2010/main" val="35656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pic>
        <p:nvPicPr>
          <p:cNvPr id="3" name="Picture 2">
            <a:extLst>
              <a:ext uri="{FF2B5EF4-FFF2-40B4-BE49-F238E27FC236}">
                <a16:creationId xmlns:a16="http://schemas.microsoft.com/office/drawing/2014/main" id="{B1B7527C-2C24-681F-6CBC-CC1563ACEC86}"/>
              </a:ext>
            </a:extLst>
          </p:cNvPr>
          <p:cNvPicPr>
            <a:picLocks noChangeAspect="1"/>
          </p:cNvPicPr>
          <p:nvPr/>
        </p:nvPicPr>
        <p:blipFill>
          <a:blip r:embed="rId4"/>
          <a:stretch>
            <a:fillRect/>
          </a:stretch>
        </p:blipFill>
        <p:spPr>
          <a:xfrm>
            <a:off x="928797" y="1116627"/>
            <a:ext cx="10460909" cy="4692502"/>
          </a:xfrm>
          <a:prstGeom prst="rect">
            <a:avLst/>
          </a:prstGeom>
        </p:spPr>
      </p:pic>
    </p:spTree>
    <p:extLst>
      <p:ext uri="{BB962C8B-B14F-4D97-AF65-F5344CB8AC3E}">
        <p14:creationId xmlns:p14="http://schemas.microsoft.com/office/powerpoint/2010/main" val="42096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44700F78-B490-FEE1-32F6-51D228387D92}"/>
              </a:ext>
            </a:extLst>
          </p:cNvPr>
          <p:cNvSpPr txBox="1"/>
          <p:nvPr/>
        </p:nvSpPr>
        <p:spPr>
          <a:xfrm>
            <a:off x="363223" y="830600"/>
            <a:ext cx="10727564" cy="2066400"/>
          </a:xfrm>
          <a:prstGeom prst="rect">
            <a:avLst/>
          </a:prstGeom>
          <a:noFill/>
        </p:spPr>
        <p:txBody>
          <a:bodyPr wrap="square" rtlCol="0">
            <a:spAutoFit/>
          </a:bodyPr>
          <a:lstStyle/>
          <a:p>
            <a:pPr>
              <a:lnSpc>
                <a:spcPct val="200000"/>
              </a:lnSpc>
            </a:pPr>
            <a:r>
              <a:rPr lang="en-GB" sz="3000" b="1" dirty="0"/>
              <a:t>Results:</a:t>
            </a:r>
          </a:p>
          <a:p>
            <a:pPr marL="514350" indent="-514350">
              <a:lnSpc>
                <a:spcPct val="150000"/>
              </a:lnSpc>
              <a:buFont typeface="+mj-lt"/>
              <a:buAutoNum type="romanLcPeriod"/>
            </a:pPr>
            <a:r>
              <a:rPr lang="en-GB" sz="2400" dirty="0"/>
              <a:t>Graph Pre-training can generally improve fine-tuned recommender systems. </a:t>
            </a:r>
          </a:p>
          <a:p>
            <a:pPr marL="514350" indent="-514350">
              <a:lnSpc>
                <a:spcPct val="150000"/>
              </a:lnSpc>
              <a:buFont typeface="+mj-lt"/>
              <a:buAutoNum type="romanLcPeriod"/>
            </a:pPr>
            <a:r>
              <a:rPr lang="en-GB" sz="2400" dirty="0"/>
              <a:t>Pre-trained models are more stable. </a:t>
            </a:r>
          </a:p>
        </p:txBody>
      </p:sp>
      <p:pic>
        <p:nvPicPr>
          <p:cNvPr id="4" name="Picture 3">
            <a:extLst>
              <a:ext uri="{FF2B5EF4-FFF2-40B4-BE49-F238E27FC236}">
                <a16:creationId xmlns:a16="http://schemas.microsoft.com/office/drawing/2014/main" id="{F96DA264-C35D-55F0-B0E2-1D548218101F}"/>
              </a:ext>
            </a:extLst>
          </p:cNvPr>
          <p:cNvPicPr>
            <a:picLocks noChangeAspect="1"/>
          </p:cNvPicPr>
          <p:nvPr/>
        </p:nvPicPr>
        <p:blipFill rotWithShape="1">
          <a:blip r:embed="rId4"/>
          <a:srcRect r="65386" b="65222"/>
          <a:stretch/>
        </p:blipFill>
        <p:spPr>
          <a:xfrm>
            <a:off x="791346" y="3358665"/>
            <a:ext cx="5043949" cy="3378525"/>
          </a:xfrm>
          <a:prstGeom prst="rect">
            <a:avLst/>
          </a:prstGeom>
        </p:spPr>
      </p:pic>
      <p:pic>
        <p:nvPicPr>
          <p:cNvPr id="5" name="Picture 4">
            <a:extLst>
              <a:ext uri="{FF2B5EF4-FFF2-40B4-BE49-F238E27FC236}">
                <a16:creationId xmlns:a16="http://schemas.microsoft.com/office/drawing/2014/main" id="{59ACD48E-D85D-F350-3D2E-E43B07E02820}"/>
              </a:ext>
            </a:extLst>
          </p:cNvPr>
          <p:cNvPicPr>
            <a:picLocks noChangeAspect="1"/>
          </p:cNvPicPr>
          <p:nvPr/>
        </p:nvPicPr>
        <p:blipFill>
          <a:blip r:embed="rId5"/>
          <a:stretch>
            <a:fillRect/>
          </a:stretch>
        </p:blipFill>
        <p:spPr>
          <a:xfrm>
            <a:off x="1079360" y="2944905"/>
            <a:ext cx="4645939" cy="322660"/>
          </a:xfrm>
          <a:prstGeom prst="rect">
            <a:avLst/>
          </a:prstGeom>
        </p:spPr>
      </p:pic>
      <p:pic>
        <p:nvPicPr>
          <p:cNvPr id="6" name="Picture 5" descr="Table&#10;&#10;Description automatically generated">
            <a:extLst>
              <a:ext uri="{FF2B5EF4-FFF2-40B4-BE49-F238E27FC236}">
                <a16:creationId xmlns:a16="http://schemas.microsoft.com/office/drawing/2014/main" id="{1EBB5928-D73E-2980-CD59-42FEF75B193C}"/>
              </a:ext>
            </a:extLst>
          </p:cNvPr>
          <p:cNvPicPr>
            <a:picLocks noChangeAspect="1"/>
          </p:cNvPicPr>
          <p:nvPr/>
        </p:nvPicPr>
        <p:blipFill>
          <a:blip r:embed="rId6"/>
          <a:stretch>
            <a:fillRect/>
          </a:stretch>
        </p:blipFill>
        <p:spPr>
          <a:xfrm>
            <a:off x="7118491" y="2361920"/>
            <a:ext cx="4240141" cy="4281915"/>
          </a:xfrm>
          <a:prstGeom prst="rect">
            <a:avLst/>
          </a:prstGeom>
        </p:spPr>
      </p:pic>
    </p:spTree>
    <p:extLst>
      <p:ext uri="{BB962C8B-B14F-4D97-AF65-F5344CB8AC3E}">
        <p14:creationId xmlns:p14="http://schemas.microsoft.com/office/powerpoint/2010/main" val="19728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25" y="-4445"/>
            <a:ext cx="2880360" cy="6854190"/>
          </a:xfrm>
          <a:prstGeom prst="rect">
            <a:avLst/>
          </a:prstGeom>
          <a:solidFill>
            <a:srgbClr val="035726"/>
          </a:solidFill>
          <a:ln>
            <a:solidFill>
              <a:srgbClr val="035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4369435" y="164655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12" name="文本框 11"/>
          <p:cNvSpPr txBox="1"/>
          <p:nvPr/>
        </p:nvSpPr>
        <p:spPr>
          <a:xfrm>
            <a:off x="0" y="2572385"/>
            <a:ext cx="2870835" cy="825419"/>
          </a:xfrm>
          <a:prstGeom prst="rect">
            <a:avLst/>
          </a:prstGeom>
          <a:noFill/>
        </p:spPr>
        <p:txBody>
          <a:bodyPr wrap="square" rtlCol="0">
            <a:spAutoFit/>
          </a:bodyPr>
          <a:lstStyle/>
          <a:p>
            <a:pPr algn="ctr">
              <a:lnSpc>
                <a:spcPct val="150000"/>
              </a:lnSpc>
            </a:pPr>
            <a:r>
              <a:rPr lang="en-US" altLang="zh-CN" sz="3600" b="1" dirty="0">
                <a:solidFill>
                  <a:schemeClr val="bg1"/>
                </a:solidFill>
                <a:latin typeface="微软雅黑" panose="020B0503020204020204" charset="-122"/>
                <a:ea typeface="微软雅黑" panose="020B0503020204020204" charset="-122"/>
                <a:sym typeface="+mn-ea"/>
              </a:rPr>
              <a:t>Agenda</a:t>
            </a:r>
            <a:endParaRPr lang="en-US" altLang="zh-CN" sz="3600" dirty="0">
              <a:solidFill>
                <a:schemeClr val="bg1"/>
              </a:solidFill>
              <a:latin typeface="微软雅黑" panose="020B0503020204020204" charset="-122"/>
              <a:ea typeface="微软雅黑" panose="020B0503020204020204" charset="-122"/>
              <a:sym typeface="+mn-ea"/>
            </a:endParaRPr>
          </a:p>
        </p:txBody>
      </p:sp>
      <p:sp>
        <p:nvSpPr>
          <p:cNvPr id="13" name="文本框 12"/>
          <p:cNvSpPr txBox="1"/>
          <p:nvPr/>
        </p:nvSpPr>
        <p:spPr>
          <a:xfrm>
            <a:off x="5548592" y="717914"/>
            <a:ext cx="3568502" cy="369332"/>
          </a:xfrm>
          <a:prstGeom prst="rect">
            <a:avLst/>
          </a:prstGeom>
          <a:noFill/>
        </p:spPr>
        <p:txBody>
          <a:bodyPr wrap="square" rtlCol="0" anchor="t">
            <a:spAutoFit/>
          </a:bodyPr>
          <a:lstStyle/>
          <a:p>
            <a:pPr algn="l"/>
            <a:r>
              <a:rPr lang="en-US" altLang="zh-CN" dirty="0">
                <a:solidFill>
                  <a:schemeClr val="bg1">
                    <a:lumMod val="50000"/>
                  </a:schemeClr>
                </a:solidFill>
                <a:latin typeface="微软雅黑" panose="020B0503020204020204" charset="-122"/>
                <a:ea typeface="微软雅黑" panose="020B0503020204020204" charset="-122"/>
                <a:sym typeface="+mn-ea"/>
              </a:rPr>
              <a:t>Background of GNNs</a:t>
            </a:r>
            <a:endParaRPr lang="zh-CN" altLang="zh-CN" dirty="0">
              <a:solidFill>
                <a:schemeClr val="bg1">
                  <a:lumMod val="50000"/>
                </a:schemeClr>
              </a:solidFill>
              <a:latin typeface="微软雅黑" panose="020B0503020204020204" charset="-122"/>
              <a:ea typeface="微软雅黑" panose="020B0503020204020204" charset="-122"/>
              <a:sym typeface="+mn-ea"/>
            </a:endParaRPr>
          </a:p>
        </p:txBody>
      </p:sp>
      <p:sp>
        <p:nvSpPr>
          <p:cNvPr id="41" name="文本框 40"/>
          <p:cNvSpPr txBox="1"/>
          <p:nvPr/>
        </p:nvSpPr>
        <p:spPr>
          <a:xfrm>
            <a:off x="5541150" y="1895601"/>
            <a:ext cx="3704450"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Recommendation</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6" name="椭圆 45"/>
          <p:cNvSpPr/>
          <p:nvPr/>
        </p:nvSpPr>
        <p:spPr>
          <a:xfrm flipH="1">
            <a:off x="4360545" y="2786116"/>
            <a:ext cx="848726" cy="8487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47" name="文本框 46"/>
          <p:cNvSpPr txBox="1"/>
          <p:nvPr/>
        </p:nvSpPr>
        <p:spPr>
          <a:xfrm>
            <a:off x="5541150" y="2989622"/>
            <a:ext cx="3382717" cy="369332"/>
          </a:xfrm>
          <a:prstGeom prst="rect">
            <a:avLst/>
          </a:prstGeom>
          <a:noFill/>
        </p:spPr>
        <p:txBody>
          <a:bodyPr wrap="square" rtlCol="0" anchor="t">
            <a:spAutoFit/>
          </a:bodyPr>
          <a:lstStyle/>
          <a:p>
            <a:pPr algn="l"/>
            <a:r>
              <a:rPr lang="en-US" altLang="zh-CN" dirty="0">
                <a:solidFill>
                  <a:schemeClr val="accent6">
                    <a:lumMod val="50000"/>
                  </a:schemeClr>
                </a:solidFill>
                <a:latin typeface="微软雅黑" panose="020B0503020204020204" charset="-122"/>
                <a:ea typeface="微软雅黑" panose="020B0503020204020204" charset="-122"/>
                <a:sym typeface="+mn-ea"/>
              </a:rPr>
              <a:t>GNNs for </a:t>
            </a:r>
            <a:r>
              <a:rPr lang="en-US" altLang="zh-CN" b="1" dirty="0">
                <a:solidFill>
                  <a:schemeClr val="accent6">
                    <a:lumMod val="50000"/>
                  </a:schemeClr>
                </a:solidFill>
                <a:latin typeface="微软雅黑" panose="020B0503020204020204" charset="-122"/>
                <a:ea typeface="微软雅黑" panose="020B0503020204020204" charset="-122"/>
                <a:sym typeface="+mn-ea"/>
              </a:rPr>
              <a:t>Bioinformatics</a:t>
            </a:r>
            <a:endParaRPr lang="zh-CN" altLang="en-US" b="1" dirty="0">
              <a:solidFill>
                <a:schemeClr val="accent6">
                  <a:lumMod val="50000"/>
                </a:schemeClr>
              </a:solidFill>
              <a:latin typeface="微软雅黑" panose="020B0503020204020204" charset="-122"/>
              <a:ea typeface="微软雅黑" panose="020B0503020204020204" charset="-122"/>
              <a:sym typeface="+mn-ea"/>
            </a:endParaRPr>
          </a:p>
        </p:txBody>
      </p:sp>
      <p:sp>
        <p:nvSpPr>
          <p:cNvPr id="49" name="文本框 48"/>
          <p:cNvSpPr txBox="1"/>
          <p:nvPr/>
        </p:nvSpPr>
        <p:spPr>
          <a:xfrm>
            <a:off x="5603719" y="4215813"/>
            <a:ext cx="3513375"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Particle</a:t>
            </a:r>
            <a:r>
              <a:rPr lang="en-US" altLang="zh-CN" dirty="0">
                <a:solidFill>
                  <a:schemeClr val="bg1">
                    <a:lumMod val="65000"/>
                  </a:schemeClr>
                </a:solidFill>
                <a:latin typeface="微软雅黑" panose="020B0503020204020204" charset="-122"/>
                <a:ea typeface="微软雅黑" panose="020B0503020204020204" charset="-122"/>
                <a:sym typeface="+mn-ea"/>
              </a:rPr>
              <a:t> </a:t>
            </a:r>
            <a:r>
              <a:rPr lang="en-US" altLang="zh-CN" b="1" dirty="0">
                <a:solidFill>
                  <a:schemeClr val="bg1">
                    <a:lumMod val="65000"/>
                  </a:schemeClr>
                </a:solidFill>
                <a:latin typeface="微软雅黑" panose="020B0503020204020204" charset="-122"/>
                <a:ea typeface="微软雅黑" panose="020B0503020204020204" charset="-122"/>
                <a:sym typeface="+mn-ea"/>
              </a:rPr>
              <a:t>Physics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8" name="椭圆 47"/>
          <p:cNvSpPr/>
          <p:nvPr/>
        </p:nvSpPr>
        <p:spPr>
          <a:xfrm flipH="1">
            <a:off x="4360545" y="393990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2" name="Picture 1">
            <a:extLst>
              <a:ext uri="{FF2B5EF4-FFF2-40B4-BE49-F238E27FC236}">
                <a16:creationId xmlns:a16="http://schemas.microsoft.com/office/drawing/2014/main" id="{6C52C8D6-9474-7540-8451-DB6FA5E9C94D}"/>
              </a:ext>
            </a:extLst>
          </p:cNvPr>
          <p:cNvPicPr>
            <a:picLocks noChangeAspect="1"/>
          </p:cNvPicPr>
          <p:nvPr/>
        </p:nvPicPr>
        <p:blipFill>
          <a:blip r:embed="rId2"/>
          <a:stretch>
            <a:fillRect/>
          </a:stretch>
        </p:blipFill>
        <p:spPr>
          <a:xfrm>
            <a:off x="-9526" y="2069347"/>
            <a:ext cx="2880359" cy="698500"/>
          </a:xfrm>
          <a:prstGeom prst="rect">
            <a:avLst/>
          </a:prstGeom>
        </p:spPr>
      </p:pic>
      <p:pic>
        <p:nvPicPr>
          <p:cNvPr id="4" name="Graphic 3" descr="DNA with solid fill">
            <a:extLst>
              <a:ext uri="{FF2B5EF4-FFF2-40B4-BE49-F238E27FC236}">
                <a16:creationId xmlns:a16="http://schemas.microsoft.com/office/drawing/2014/main" id="{5923849E-1B70-60B6-8145-B1A6CDCE7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238" y="2906780"/>
            <a:ext cx="647333" cy="647333"/>
          </a:xfrm>
          <a:prstGeom prst="rect">
            <a:avLst/>
          </a:prstGeom>
        </p:spPr>
      </p:pic>
      <p:pic>
        <p:nvPicPr>
          <p:cNvPr id="8" name="Graphic 7" descr="User network outline">
            <a:extLst>
              <a:ext uri="{FF2B5EF4-FFF2-40B4-BE49-F238E27FC236}">
                <a16:creationId xmlns:a16="http://schemas.microsoft.com/office/drawing/2014/main" id="{DFC889DA-9940-DE66-8DBC-4A78F042A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2657" y="1707439"/>
            <a:ext cx="697872" cy="697872"/>
          </a:xfrm>
          <a:prstGeom prst="rect">
            <a:avLst/>
          </a:prstGeom>
        </p:spPr>
      </p:pic>
      <p:sp>
        <p:nvSpPr>
          <p:cNvPr id="10" name="文本框 48">
            <a:extLst>
              <a:ext uri="{FF2B5EF4-FFF2-40B4-BE49-F238E27FC236}">
                <a16:creationId xmlns:a16="http://schemas.microsoft.com/office/drawing/2014/main" id="{9BB49313-E0CB-99C6-CFFD-7F92B258A482}"/>
              </a:ext>
            </a:extLst>
          </p:cNvPr>
          <p:cNvSpPr txBox="1"/>
          <p:nvPr/>
        </p:nvSpPr>
        <p:spPr>
          <a:xfrm>
            <a:off x="5620348" y="5459270"/>
            <a:ext cx="2142990"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Conclusions</a:t>
            </a:r>
            <a:endParaRPr lang="zh-CN" altLang="en-US" dirty="0">
              <a:solidFill>
                <a:schemeClr val="bg1">
                  <a:lumMod val="65000"/>
                </a:schemeClr>
              </a:solidFill>
              <a:latin typeface="微软雅黑" panose="020B0503020204020204" charset="-122"/>
              <a:ea typeface="微软雅黑" panose="020B0503020204020204" charset="-122"/>
              <a:sym typeface="+mn-ea"/>
            </a:endParaRPr>
          </a:p>
        </p:txBody>
      </p:sp>
      <p:sp>
        <p:nvSpPr>
          <p:cNvPr id="11" name="椭圆 47">
            <a:extLst>
              <a:ext uri="{FF2B5EF4-FFF2-40B4-BE49-F238E27FC236}">
                <a16:creationId xmlns:a16="http://schemas.microsoft.com/office/drawing/2014/main" id="{5A1D1ECE-5265-0D94-BC2C-0D93DA2DFEBB}"/>
              </a:ext>
            </a:extLst>
          </p:cNvPr>
          <p:cNvSpPr/>
          <p:nvPr/>
        </p:nvSpPr>
        <p:spPr>
          <a:xfrm flipH="1">
            <a:off x="4369435" y="5211444"/>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15" name="Graphic 14" descr="Atom with solid fill">
            <a:extLst>
              <a:ext uri="{FF2B5EF4-FFF2-40B4-BE49-F238E27FC236}">
                <a16:creationId xmlns:a16="http://schemas.microsoft.com/office/drawing/2014/main" id="{BDE5E765-89C1-E0D1-4B7F-71DA6549D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9435" y="3939908"/>
            <a:ext cx="848727" cy="848727"/>
          </a:xfrm>
          <a:prstGeom prst="rect">
            <a:avLst/>
          </a:prstGeom>
        </p:spPr>
      </p:pic>
      <p:pic>
        <p:nvPicPr>
          <p:cNvPr id="17" name="Graphic 16" descr="Signature with solid fill">
            <a:extLst>
              <a:ext uri="{FF2B5EF4-FFF2-40B4-BE49-F238E27FC236}">
                <a16:creationId xmlns:a16="http://schemas.microsoft.com/office/drawing/2014/main" id="{B671DDA7-A4BF-DFCE-9B8B-840A018F84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9219" y="5318047"/>
            <a:ext cx="581824" cy="581824"/>
          </a:xfrm>
          <a:prstGeom prst="rect">
            <a:avLst/>
          </a:prstGeom>
        </p:spPr>
      </p:pic>
      <p:sp>
        <p:nvSpPr>
          <p:cNvPr id="3" name="椭圆 34">
            <a:extLst>
              <a:ext uri="{FF2B5EF4-FFF2-40B4-BE49-F238E27FC236}">
                <a16:creationId xmlns:a16="http://schemas.microsoft.com/office/drawing/2014/main" id="{72CD4CF0-BC37-F238-31B3-B9B44D37B30A}"/>
              </a:ext>
            </a:extLst>
          </p:cNvPr>
          <p:cNvSpPr/>
          <p:nvPr/>
        </p:nvSpPr>
        <p:spPr>
          <a:xfrm flipH="1">
            <a:off x="4401454" y="46398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pic>
        <p:nvPicPr>
          <p:cNvPr id="7" name="Graphic 6" descr="Books on shelf with solid fill">
            <a:extLst>
              <a:ext uri="{FF2B5EF4-FFF2-40B4-BE49-F238E27FC236}">
                <a16:creationId xmlns:a16="http://schemas.microsoft.com/office/drawing/2014/main" id="{6E81E833-5C97-F886-5B31-B4B7B150C0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61238" y="556974"/>
            <a:ext cx="742698" cy="742698"/>
          </a:xfrm>
          <a:prstGeom prst="rect">
            <a:avLst/>
          </a:prstGeom>
        </p:spPr>
      </p:pic>
    </p:spTree>
    <p:extLst>
      <p:ext uri="{BB962C8B-B14F-4D97-AF65-F5344CB8AC3E}">
        <p14:creationId xmlns:p14="http://schemas.microsoft.com/office/powerpoint/2010/main" val="285305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Bioinformatics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0FE7A961-6F5A-FBD0-0C9E-D33AC8410541}"/>
              </a:ext>
            </a:extLst>
          </p:cNvPr>
          <p:cNvSpPr txBox="1"/>
          <p:nvPr/>
        </p:nvSpPr>
        <p:spPr>
          <a:xfrm>
            <a:off x="363223" y="1219200"/>
            <a:ext cx="11405444" cy="55399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Graph-based bio data:</a:t>
            </a:r>
          </a:p>
        </p:txBody>
      </p:sp>
      <p:sp>
        <p:nvSpPr>
          <p:cNvPr id="4" name="TextBox 3">
            <a:extLst>
              <a:ext uri="{FF2B5EF4-FFF2-40B4-BE49-F238E27FC236}">
                <a16:creationId xmlns:a16="http://schemas.microsoft.com/office/drawing/2014/main" id="{3210815D-D69E-41CC-C645-BF1732AF6BF4}"/>
              </a:ext>
            </a:extLst>
          </p:cNvPr>
          <p:cNvSpPr txBox="1"/>
          <p:nvPr/>
        </p:nvSpPr>
        <p:spPr>
          <a:xfrm>
            <a:off x="6223149" y="941816"/>
            <a:ext cx="5450541" cy="6313716"/>
          </a:xfrm>
          <a:prstGeom prst="rect">
            <a:avLst/>
          </a:prstGeom>
          <a:noFill/>
        </p:spPr>
        <p:txBody>
          <a:bodyPr wrap="square" rtlCol="0">
            <a:spAutoFit/>
          </a:bodyPr>
          <a:lstStyle/>
          <a:p>
            <a:r>
              <a:rPr lang="en-GB" sz="2400" b="1" dirty="0"/>
              <a:t>Possible nodes:</a:t>
            </a:r>
          </a:p>
          <a:p>
            <a:pPr marL="342900" indent="-342900">
              <a:lnSpc>
                <a:spcPct val="150000"/>
              </a:lnSpc>
              <a:buFont typeface="Wingdings" pitchFamily="2" charset="2"/>
              <a:buChar char="v"/>
            </a:pPr>
            <a:r>
              <a:rPr lang="en-GB" sz="2400" dirty="0"/>
              <a:t>Gene/DNA.</a:t>
            </a:r>
          </a:p>
          <a:p>
            <a:pPr marL="342900" indent="-342900">
              <a:lnSpc>
                <a:spcPct val="150000"/>
              </a:lnSpc>
              <a:buFont typeface="Wingdings" pitchFamily="2" charset="2"/>
              <a:buChar char="v"/>
            </a:pPr>
            <a:r>
              <a:rPr lang="en-GB" sz="2400" dirty="0"/>
              <a:t>Disease.</a:t>
            </a:r>
          </a:p>
          <a:p>
            <a:pPr marL="342900" indent="-342900">
              <a:lnSpc>
                <a:spcPct val="150000"/>
              </a:lnSpc>
              <a:buFont typeface="Wingdings" pitchFamily="2" charset="2"/>
              <a:buChar char="v"/>
            </a:pPr>
            <a:r>
              <a:rPr lang="en-GB" sz="2400" dirty="0"/>
              <a:t>Atom.</a:t>
            </a:r>
          </a:p>
          <a:p>
            <a:pPr marL="342900" indent="-342900">
              <a:lnSpc>
                <a:spcPct val="150000"/>
              </a:lnSpc>
              <a:buFont typeface="Wingdings" pitchFamily="2" charset="2"/>
              <a:buChar char="v"/>
            </a:pPr>
            <a:r>
              <a:rPr lang="en-GB" sz="2400" dirty="0"/>
              <a:t>mRNA.</a:t>
            </a:r>
          </a:p>
          <a:p>
            <a:r>
              <a:rPr lang="en-GB" sz="2400" b="1" dirty="0"/>
              <a:t>Corresponding biomedical graphs:</a:t>
            </a:r>
          </a:p>
          <a:p>
            <a:pPr marL="342900" indent="-342900">
              <a:lnSpc>
                <a:spcPct val="150000"/>
              </a:lnSpc>
              <a:buFont typeface="Wingdings" pitchFamily="2" charset="2"/>
              <a:buChar char="v"/>
            </a:pPr>
            <a:r>
              <a:rPr lang="en-GB" sz="2400" dirty="0"/>
              <a:t>Molecular graph.</a:t>
            </a:r>
          </a:p>
          <a:p>
            <a:pPr marL="342900" indent="-342900">
              <a:lnSpc>
                <a:spcPct val="150000"/>
              </a:lnSpc>
              <a:buFont typeface="Wingdings" pitchFamily="2" charset="2"/>
              <a:buChar char="v"/>
            </a:pPr>
            <a:r>
              <a:rPr lang="en-GB" sz="2400" dirty="0"/>
              <a:t>Protein-Protein interaction graph.</a:t>
            </a:r>
          </a:p>
          <a:p>
            <a:pPr marL="342900" indent="-342900">
              <a:lnSpc>
                <a:spcPct val="150000"/>
              </a:lnSpc>
              <a:buFont typeface="Wingdings" pitchFamily="2" charset="2"/>
              <a:buChar char="v"/>
            </a:pPr>
            <a:r>
              <a:rPr lang="en-GB" sz="2400" dirty="0"/>
              <a:t>Gene-disease interaction graph.</a:t>
            </a:r>
          </a:p>
          <a:p>
            <a:pPr marL="342900" indent="-342900">
              <a:lnSpc>
                <a:spcPct val="150000"/>
              </a:lnSpc>
              <a:buFont typeface="Wingdings" pitchFamily="2" charset="2"/>
              <a:buChar char="v"/>
            </a:pPr>
            <a:r>
              <a:rPr lang="en-GB" sz="2400" dirty="0"/>
              <a:t>mRNA-disease graph.</a:t>
            </a:r>
          </a:p>
          <a:p>
            <a:pPr marL="342900" indent="-342900">
              <a:lnSpc>
                <a:spcPct val="150000"/>
              </a:lnSpc>
              <a:buFont typeface="Wingdings" pitchFamily="2" charset="2"/>
              <a:buChar char="v"/>
            </a:pPr>
            <a:r>
              <a:rPr lang="en-GB" sz="2400" dirty="0"/>
              <a:t>Drug-disease graph etc</a:t>
            </a:r>
          </a:p>
          <a:p>
            <a:pPr marL="342900" indent="-342900">
              <a:lnSpc>
                <a:spcPct val="150000"/>
              </a:lnSpc>
              <a:buFont typeface="Wingdings" pitchFamily="2" charset="2"/>
              <a:buChar char="v"/>
            </a:pPr>
            <a:endParaRPr lang="en-GB" sz="2400" dirty="0"/>
          </a:p>
        </p:txBody>
      </p:sp>
      <p:sp>
        <p:nvSpPr>
          <p:cNvPr id="5" name="TextBox 4">
            <a:extLst>
              <a:ext uri="{FF2B5EF4-FFF2-40B4-BE49-F238E27FC236}">
                <a16:creationId xmlns:a16="http://schemas.microsoft.com/office/drawing/2014/main" id="{B836D118-1E52-525F-617A-AE3DFF13FF0E}"/>
              </a:ext>
            </a:extLst>
          </p:cNvPr>
          <p:cNvSpPr txBox="1"/>
          <p:nvPr/>
        </p:nvSpPr>
        <p:spPr>
          <a:xfrm>
            <a:off x="560518" y="2120164"/>
            <a:ext cx="5683623" cy="4467057"/>
          </a:xfrm>
          <a:prstGeom prst="rect">
            <a:avLst/>
          </a:prstGeom>
          <a:noFill/>
        </p:spPr>
        <p:txBody>
          <a:bodyPr wrap="square" rtlCol="0">
            <a:spAutoFit/>
          </a:bodyPr>
          <a:lstStyle/>
          <a:p>
            <a:pPr>
              <a:lnSpc>
                <a:spcPct val="150000"/>
              </a:lnSpc>
            </a:pPr>
            <a:r>
              <a:rPr lang="en-GB" sz="2400" b="1" dirty="0"/>
              <a:t>Challenging biomedical tasks:</a:t>
            </a:r>
          </a:p>
          <a:p>
            <a:pPr marL="342900" indent="-342900">
              <a:lnSpc>
                <a:spcPct val="150000"/>
              </a:lnSpc>
              <a:buFont typeface="Wingdings" pitchFamily="2" charset="2"/>
              <a:buChar char="v"/>
            </a:pPr>
            <a:r>
              <a:rPr lang="en-GB" sz="2400" dirty="0"/>
              <a:t>Predict the properties of molecules.</a:t>
            </a:r>
          </a:p>
          <a:p>
            <a:pPr marL="342900" indent="-342900">
              <a:lnSpc>
                <a:spcPct val="150000"/>
              </a:lnSpc>
              <a:buFont typeface="Wingdings" pitchFamily="2" charset="2"/>
              <a:buChar char="v"/>
            </a:pPr>
            <a:r>
              <a:rPr lang="en-GB" sz="2400" dirty="0"/>
              <a:t>Predict the possible associations between genes and diseases.</a:t>
            </a:r>
          </a:p>
          <a:p>
            <a:pPr marL="342900" indent="-342900">
              <a:lnSpc>
                <a:spcPct val="150000"/>
              </a:lnSpc>
              <a:buFont typeface="Wingdings" pitchFamily="2" charset="2"/>
              <a:buChar char="v"/>
            </a:pPr>
            <a:r>
              <a:rPr lang="en-GB" sz="2400" dirty="0"/>
              <a:t>Predict the possible associations between mRNAs and diseases.</a:t>
            </a:r>
          </a:p>
          <a:p>
            <a:pPr marL="342900" indent="-342900">
              <a:lnSpc>
                <a:spcPct val="150000"/>
              </a:lnSpc>
              <a:buFont typeface="Wingdings" pitchFamily="2" charset="2"/>
              <a:buChar char="v"/>
            </a:pPr>
            <a:r>
              <a:rPr lang="en-GB" sz="2400" dirty="0"/>
              <a:t>Predict the possible associations between proteins. </a:t>
            </a:r>
          </a:p>
        </p:txBody>
      </p:sp>
    </p:spTree>
    <p:extLst>
      <p:ext uri="{BB962C8B-B14F-4D97-AF65-F5344CB8AC3E}">
        <p14:creationId xmlns:p14="http://schemas.microsoft.com/office/powerpoint/2010/main" val="3147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Bioinformatics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1D77D3AF-0FAD-6711-B659-7EA4C82A1123}"/>
              </a:ext>
            </a:extLst>
          </p:cNvPr>
          <p:cNvSpPr txBox="1"/>
          <p:nvPr/>
        </p:nvSpPr>
        <p:spPr>
          <a:xfrm>
            <a:off x="363223" y="1434353"/>
            <a:ext cx="10896446" cy="553998"/>
          </a:xfrm>
          <a:prstGeom prst="rect">
            <a:avLst/>
          </a:prstGeom>
          <a:noFill/>
        </p:spPr>
        <p:txBody>
          <a:bodyPr wrap="square" rtlCol="0">
            <a:spAutoFit/>
          </a:bodyPr>
          <a:lstStyle/>
          <a:p>
            <a:r>
              <a:rPr lang="en-US" sz="3000" b="1" dirty="0"/>
              <a:t>M</a:t>
            </a:r>
            <a:r>
              <a:rPr lang="en-US" sz="3000" b="1" i="0" dirty="0">
                <a:effectLst/>
              </a:rPr>
              <a:t>etapath GNN for lncRNA–disease association prediction</a:t>
            </a:r>
            <a:endParaRPr lang="en-GB" sz="3000" b="1" dirty="0"/>
          </a:p>
        </p:txBody>
      </p:sp>
      <p:sp>
        <p:nvSpPr>
          <p:cNvPr id="4" name="TextBox 3">
            <a:extLst>
              <a:ext uri="{FF2B5EF4-FFF2-40B4-BE49-F238E27FC236}">
                <a16:creationId xmlns:a16="http://schemas.microsoft.com/office/drawing/2014/main" id="{34957E1E-1FFA-142E-CC0E-6ACA97438307}"/>
              </a:ext>
            </a:extLst>
          </p:cNvPr>
          <p:cNvSpPr txBox="1"/>
          <p:nvPr/>
        </p:nvSpPr>
        <p:spPr>
          <a:xfrm>
            <a:off x="399799" y="2010517"/>
            <a:ext cx="6676764" cy="461665"/>
          </a:xfrm>
          <a:prstGeom prst="rect">
            <a:avLst/>
          </a:prstGeom>
          <a:noFill/>
        </p:spPr>
        <p:txBody>
          <a:bodyPr wrap="none" rtlCol="0">
            <a:spAutoFit/>
          </a:bodyPr>
          <a:lstStyle/>
          <a:p>
            <a:r>
              <a:rPr lang="en-GB" sz="2400" dirty="0"/>
              <a:t>Collaboration: MBZUAI &amp; University of Glasgow</a:t>
            </a:r>
            <a:r>
              <a:rPr lang="zh-CN" altLang="en-US" sz="2400" dirty="0"/>
              <a:t> </a:t>
            </a:r>
            <a:r>
              <a:rPr lang="en-US" altLang="zh-CN" sz="2400" dirty="0"/>
              <a:t>etc.</a:t>
            </a:r>
            <a:endParaRPr lang="en-GB" sz="2400" dirty="0"/>
          </a:p>
        </p:txBody>
      </p:sp>
      <p:pic>
        <p:nvPicPr>
          <p:cNvPr id="6" name="Picture 5">
            <a:extLst>
              <a:ext uri="{FF2B5EF4-FFF2-40B4-BE49-F238E27FC236}">
                <a16:creationId xmlns:a16="http://schemas.microsoft.com/office/drawing/2014/main" id="{8DCE7412-EA8A-2E8A-F957-07652D5748A8}"/>
              </a:ext>
            </a:extLst>
          </p:cNvPr>
          <p:cNvPicPr>
            <a:picLocks noChangeAspect="1"/>
          </p:cNvPicPr>
          <p:nvPr/>
        </p:nvPicPr>
        <p:blipFill>
          <a:blip r:embed="rId4"/>
          <a:stretch>
            <a:fillRect/>
          </a:stretch>
        </p:blipFill>
        <p:spPr>
          <a:xfrm>
            <a:off x="6641083" y="2472182"/>
            <a:ext cx="5519543" cy="4343400"/>
          </a:xfrm>
          <a:prstGeom prst="rect">
            <a:avLst/>
          </a:prstGeom>
        </p:spPr>
      </p:pic>
      <p:sp>
        <p:nvSpPr>
          <p:cNvPr id="7" name="TextBox 6">
            <a:extLst>
              <a:ext uri="{FF2B5EF4-FFF2-40B4-BE49-F238E27FC236}">
                <a16:creationId xmlns:a16="http://schemas.microsoft.com/office/drawing/2014/main" id="{3D4EFB58-6B3C-94F4-12F4-2090E7C8F47F}"/>
              </a:ext>
            </a:extLst>
          </p:cNvPr>
          <p:cNvSpPr txBox="1"/>
          <p:nvPr/>
        </p:nvSpPr>
        <p:spPr>
          <a:xfrm>
            <a:off x="344934" y="2704890"/>
            <a:ext cx="6494777" cy="3913059"/>
          </a:xfrm>
          <a:prstGeom prst="rect">
            <a:avLst/>
          </a:prstGeom>
          <a:noFill/>
        </p:spPr>
        <p:txBody>
          <a:bodyPr wrap="square" rtlCol="0">
            <a:spAutoFit/>
          </a:bodyPr>
          <a:lstStyle/>
          <a:p>
            <a:r>
              <a:rPr lang="en-GB" sz="2400" b="1" dirty="0"/>
              <a:t>Research aim:</a:t>
            </a:r>
          </a:p>
          <a:p>
            <a:pPr>
              <a:lnSpc>
                <a:spcPct val="150000"/>
              </a:lnSpc>
            </a:pPr>
            <a:r>
              <a:rPr lang="en-US" sz="2400" dirty="0"/>
              <a:t>By</a:t>
            </a:r>
            <a:r>
              <a:rPr lang="en-US" sz="2400" b="0" i="0" dirty="0">
                <a:effectLst/>
              </a:rPr>
              <a:t> automatically identifying the lncRNA–disease associations from existing verified associations to alleviate the labor-intensive issue.</a:t>
            </a:r>
          </a:p>
          <a:p>
            <a:endParaRPr lang="en-US" sz="2400" dirty="0"/>
          </a:p>
          <a:p>
            <a:r>
              <a:rPr lang="en-US" sz="2400" dirty="0"/>
              <a:t>Method: </a:t>
            </a:r>
          </a:p>
          <a:p>
            <a:pPr>
              <a:lnSpc>
                <a:spcPct val="150000"/>
              </a:lnSpc>
            </a:pPr>
            <a:r>
              <a:rPr lang="en-US" sz="2400" dirty="0"/>
              <a:t>Use our proposed </a:t>
            </a:r>
            <a:r>
              <a:rPr lang="en-US" sz="2400" dirty="0" err="1"/>
              <a:t>pathwayLDA</a:t>
            </a:r>
            <a:r>
              <a:rPr lang="en-US" sz="2400" dirty="0"/>
              <a:t> model to learn the metapath among miRNA, lncRNA and disease.  </a:t>
            </a:r>
            <a:endParaRPr lang="en-GB" sz="2400" dirty="0"/>
          </a:p>
        </p:txBody>
      </p:sp>
    </p:spTree>
    <p:extLst>
      <p:ext uri="{BB962C8B-B14F-4D97-AF65-F5344CB8AC3E}">
        <p14:creationId xmlns:p14="http://schemas.microsoft.com/office/powerpoint/2010/main" val="530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Bioinformatics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1D77D3AF-0FAD-6711-B659-7EA4C82A1123}"/>
              </a:ext>
            </a:extLst>
          </p:cNvPr>
          <p:cNvSpPr txBox="1"/>
          <p:nvPr/>
        </p:nvSpPr>
        <p:spPr>
          <a:xfrm>
            <a:off x="363223" y="1141745"/>
            <a:ext cx="10896446" cy="553998"/>
          </a:xfrm>
          <a:prstGeom prst="rect">
            <a:avLst/>
          </a:prstGeom>
          <a:noFill/>
        </p:spPr>
        <p:txBody>
          <a:bodyPr wrap="square" rtlCol="0">
            <a:spAutoFit/>
          </a:bodyPr>
          <a:lstStyle/>
          <a:p>
            <a:r>
              <a:rPr lang="en-US" sz="3000" b="1" dirty="0"/>
              <a:t>M</a:t>
            </a:r>
            <a:r>
              <a:rPr lang="en-US" sz="3000" b="1" i="0" dirty="0">
                <a:effectLst/>
              </a:rPr>
              <a:t>etapath GNN for lncRNA–disease association prediction</a:t>
            </a:r>
            <a:endParaRPr lang="en-GB" sz="3000" b="1" dirty="0"/>
          </a:p>
        </p:txBody>
      </p:sp>
      <p:pic>
        <p:nvPicPr>
          <p:cNvPr id="8" name="Picture 7">
            <a:extLst>
              <a:ext uri="{FF2B5EF4-FFF2-40B4-BE49-F238E27FC236}">
                <a16:creationId xmlns:a16="http://schemas.microsoft.com/office/drawing/2014/main" id="{47425F5D-1C62-3448-7236-A2C55FC62E2B}"/>
              </a:ext>
            </a:extLst>
          </p:cNvPr>
          <p:cNvPicPr>
            <a:picLocks noChangeAspect="1"/>
          </p:cNvPicPr>
          <p:nvPr/>
        </p:nvPicPr>
        <p:blipFill rotWithShape="1">
          <a:blip r:embed="rId4"/>
          <a:srcRect t="18788"/>
          <a:stretch/>
        </p:blipFill>
        <p:spPr>
          <a:xfrm>
            <a:off x="1536192" y="1695743"/>
            <a:ext cx="8540496" cy="5070321"/>
          </a:xfrm>
          <a:prstGeom prst="rect">
            <a:avLst/>
          </a:prstGeom>
        </p:spPr>
      </p:pic>
    </p:spTree>
    <p:extLst>
      <p:ext uri="{BB962C8B-B14F-4D97-AF65-F5344CB8AC3E}">
        <p14:creationId xmlns:p14="http://schemas.microsoft.com/office/powerpoint/2010/main" val="364783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25" y="-4445"/>
            <a:ext cx="2880360" cy="6854190"/>
          </a:xfrm>
          <a:prstGeom prst="rect">
            <a:avLst/>
          </a:prstGeom>
          <a:solidFill>
            <a:srgbClr val="035726"/>
          </a:solidFill>
          <a:ln>
            <a:solidFill>
              <a:srgbClr val="035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4369435" y="1646556"/>
            <a:ext cx="848726" cy="848726"/>
          </a:xfrm>
          <a:prstGeom prst="ellipse">
            <a:avLst/>
          </a:prstGeom>
          <a:solidFill>
            <a:srgbClr val="035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12" name="文本框 11"/>
          <p:cNvSpPr txBox="1"/>
          <p:nvPr/>
        </p:nvSpPr>
        <p:spPr>
          <a:xfrm>
            <a:off x="0" y="2572385"/>
            <a:ext cx="2870835" cy="825419"/>
          </a:xfrm>
          <a:prstGeom prst="rect">
            <a:avLst/>
          </a:prstGeom>
          <a:noFill/>
        </p:spPr>
        <p:txBody>
          <a:bodyPr wrap="square" rtlCol="0">
            <a:spAutoFit/>
          </a:bodyPr>
          <a:lstStyle/>
          <a:p>
            <a:pPr algn="ctr">
              <a:lnSpc>
                <a:spcPct val="150000"/>
              </a:lnSpc>
            </a:pPr>
            <a:r>
              <a:rPr lang="en-US" altLang="zh-CN" sz="3600" b="1" dirty="0">
                <a:solidFill>
                  <a:schemeClr val="bg1"/>
                </a:solidFill>
                <a:latin typeface="微软雅黑" panose="020B0503020204020204" charset="-122"/>
                <a:ea typeface="微软雅黑" panose="020B0503020204020204" charset="-122"/>
                <a:sym typeface="+mn-ea"/>
              </a:rPr>
              <a:t>Agenda</a:t>
            </a:r>
            <a:endParaRPr lang="en-US" altLang="zh-CN" sz="3600" dirty="0">
              <a:solidFill>
                <a:schemeClr val="bg1"/>
              </a:solidFill>
              <a:latin typeface="微软雅黑" panose="020B0503020204020204" charset="-122"/>
              <a:ea typeface="微软雅黑" panose="020B0503020204020204" charset="-122"/>
              <a:sym typeface="+mn-ea"/>
            </a:endParaRPr>
          </a:p>
        </p:txBody>
      </p:sp>
      <p:sp>
        <p:nvSpPr>
          <p:cNvPr id="41" name="文本框 40"/>
          <p:cNvSpPr txBox="1"/>
          <p:nvPr/>
        </p:nvSpPr>
        <p:spPr>
          <a:xfrm>
            <a:off x="5541150" y="1895601"/>
            <a:ext cx="4732824" cy="369332"/>
          </a:xfrm>
          <a:prstGeom prst="rect">
            <a:avLst/>
          </a:prstGeom>
          <a:noFill/>
        </p:spPr>
        <p:txBody>
          <a:bodyPr wrap="square" rtlCol="0" anchor="t">
            <a:spAutoFit/>
          </a:bodyPr>
          <a:lstStyle/>
          <a:p>
            <a:pPr algn="l"/>
            <a:r>
              <a:rPr lang="en-US" altLang="zh-CN" dirty="0">
                <a:solidFill>
                  <a:srgbClr val="035726"/>
                </a:solidFill>
                <a:latin typeface="微软雅黑" panose="020B0503020204020204" charset="-122"/>
                <a:ea typeface="微软雅黑" panose="020B0503020204020204" charset="-122"/>
                <a:sym typeface="+mn-ea"/>
              </a:rPr>
              <a:t>GNNs for </a:t>
            </a:r>
            <a:r>
              <a:rPr lang="en-US" altLang="zh-CN" b="1" dirty="0">
                <a:solidFill>
                  <a:srgbClr val="035726"/>
                </a:solidFill>
                <a:latin typeface="微软雅黑" panose="020B0503020204020204" charset="-122"/>
                <a:ea typeface="微软雅黑" panose="020B0503020204020204" charset="-122"/>
                <a:sym typeface="+mn-ea"/>
              </a:rPr>
              <a:t>Recommendation</a:t>
            </a:r>
            <a:endParaRPr lang="zh-CN" altLang="en-US" b="1" dirty="0">
              <a:solidFill>
                <a:srgbClr val="035726"/>
              </a:solidFill>
              <a:latin typeface="微软雅黑" panose="020B0503020204020204" charset="-122"/>
              <a:ea typeface="微软雅黑" panose="020B0503020204020204" charset="-122"/>
              <a:sym typeface="+mn-ea"/>
            </a:endParaRPr>
          </a:p>
        </p:txBody>
      </p:sp>
      <p:sp>
        <p:nvSpPr>
          <p:cNvPr id="46" name="椭圆 45"/>
          <p:cNvSpPr/>
          <p:nvPr/>
        </p:nvSpPr>
        <p:spPr>
          <a:xfrm flipH="1">
            <a:off x="4360545" y="2786116"/>
            <a:ext cx="848726" cy="848726"/>
          </a:xfrm>
          <a:prstGeom prst="ellipse">
            <a:avLst/>
          </a:prstGeom>
          <a:solidFill>
            <a:srgbClr val="035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47" name="文本框 46"/>
          <p:cNvSpPr txBox="1"/>
          <p:nvPr/>
        </p:nvSpPr>
        <p:spPr>
          <a:xfrm>
            <a:off x="5541150" y="2989622"/>
            <a:ext cx="4231870" cy="369332"/>
          </a:xfrm>
          <a:prstGeom prst="rect">
            <a:avLst/>
          </a:prstGeom>
          <a:noFill/>
        </p:spPr>
        <p:txBody>
          <a:bodyPr wrap="square" rtlCol="0" anchor="t">
            <a:spAutoFit/>
          </a:bodyPr>
          <a:lstStyle/>
          <a:p>
            <a:pPr algn="l"/>
            <a:r>
              <a:rPr lang="en-US" altLang="zh-CN" dirty="0">
                <a:solidFill>
                  <a:srgbClr val="035726"/>
                </a:solidFill>
                <a:latin typeface="微软雅黑" panose="020B0503020204020204" charset="-122"/>
                <a:ea typeface="微软雅黑" panose="020B0503020204020204" charset="-122"/>
                <a:sym typeface="+mn-ea"/>
              </a:rPr>
              <a:t>GNNs for </a:t>
            </a:r>
            <a:r>
              <a:rPr lang="en-US" altLang="zh-CN" b="1" dirty="0">
                <a:solidFill>
                  <a:srgbClr val="035726"/>
                </a:solidFill>
                <a:latin typeface="微软雅黑" panose="020B0503020204020204" charset="-122"/>
                <a:ea typeface="微软雅黑" panose="020B0503020204020204" charset="-122"/>
                <a:sym typeface="+mn-ea"/>
              </a:rPr>
              <a:t>Bioinformatics</a:t>
            </a:r>
            <a:endParaRPr lang="zh-CN" altLang="en-US" b="1" dirty="0">
              <a:solidFill>
                <a:srgbClr val="035726"/>
              </a:solidFill>
              <a:latin typeface="微软雅黑" panose="020B0503020204020204" charset="-122"/>
              <a:ea typeface="微软雅黑" panose="020B0503020204020204" charset="-122"/>
              <a:sym typeface="+mn-ea"/>
            </a:endParaRPr>
          </a:p>
        </p:txBody>
      </p:sp>
      <p:sp>
        <p:nvSpPr>
          <p:cNvPr id="49" name="文本框 48"/>
          <p:cNvSpPr txBox="1"/>
          <p:nvPr/>
        </p:nvSpPr>
        <p:spPr>
          <a:xfrm>
            <a:off x="5603719" y="4215813"/>
            <a:ext cx="3032687" cy="369332"/>
          </a:xfrm>
          <a:prstGeom prst="rect">
            <a:avLst/>
          </a:prstGeom>
          <a:noFill/>
        </p:spPr>
        <p:txBody>
          <a:bodyPr wrap="square" rtlCol="0" anchor="t">
            <a:spAutoFit/>
          </a:bodyPr>
          <a:lstStyle/>
          <a:p>
            <a:r>
              <a:rPr lang="en-US" altLang="zh-CN" dirty="0">
                <a:solidFill>
                  <a:srgbClr val="035726"/>
                </a:solidFill>
                <a:latin typeface="微软雅黑" panose="020B0503020204020204" charset="-122"/>
                <a:ea typeface="微软雅黑" panose="020B0503020204020204" charset="-122"/>
                <a:sym typeface="+mn-ea"/>
              </a:rPr>
              <a:t>GNNs for Particle </a:t>
            </a:r>
            <a:r>
              <a:rPr lang="en-US" altLang="zh-CN" b="1" dirty="0">
                <a:solidFill>
                  <a:srgbClr val="035726"/>
                </a:solidFill>
                <a:latin typeface="微软雅黑" panose="020B0503020204020204" charset="-122"/>
                <a:ea typeface="微软雅黑" panose="020B0503020204020204" charset="-122"/>
                <a:sym typeface="+mn-ea"/>
              </a:rPr>
              <a:t>Physics</a:t>
            </a:r>
            <a:endParaRPr lang="zh-CN" altLang="en-US" b="1" dirty="0">
              <a:solidFill>
                <a:srgbClr val="035726"/>
              </a:solidFill>
              <a:latin typeface="微软雅黑" panose="020B0503020204020204" charset="-122"/>
              <a:ea typeface="微软雅黑" panose="020B0503020204020204" charset="-122"/>
              <a:sym typeface="+mn-ea"/>
            </a:endParaRPr>
          </a:p>
        </p:txBody>
      </p:sp>
      <p:sp>
        <p:nvSpPr>
          <p:cNvPr id="48" name="椭圆 47"/>
          <p:cNvSpPr/>
          <p:nvPr/>
        </p:nvSpPr>
        <p:spPr>
          <a:xfrm flipH="1">
            <a:off x="4360545" y="3939909"/>
            <a:ext cx="848726" cy="848726"/>
          </a:xfrm>
          <a:prstGeom prst="ellipse">
            <a:avLst/>
          </a:prstGeom>
          <a:solidFill>
            <a:srgbClr val="035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2" name="Picture 1">
            <a:extLst>
              <a:ext uri="{FF2B5EF4-FFF2-40B4-BE49-F238E27FC236}">
                <a16:creationId xmlns:a16="http://schemas.microsoft.com/office/drawing/2014/main" id="{6C52C8D6-9474-7540-8451-DB6FA5E9C94D}"/>
              </a:ext>
            </a:extLst>
          </p:cNvPr>
          <p:cNvPicPr>
            <a:picLocks noChangeAspect="1"/>
          </p:cNvPicPr>
          <p:nvPr/>
        </p:nvPicPr>
        <p:blipFill>
          <a:blip r:embed="rId2"/>
          <a:stretch>
            <a:fillRect/>
          </a:stretch>
        </p:blipFill>
        <p:spPr>
          <a:xfrm>
            <a:off x="-9526" y="2069347"/>
            <a:ext cx="2880359" cy="698500"/>
          </a:xfrm>
          <a:prstGeom prst="rect">
            <a:avLst/>
          </a:prstGeom>
        </p:spPr>
      </p:pic>
      <p:pic>
        <p:nvPicPr>
          <p:cNvPr id="4" name="Graphic 3" descr="DNA with solid fill">
            <a:extLst>
              <a:ext uri="{FF2B5EF4-FFF2-40B4-BE49-F238E27FC236}">
                <a16:creationId xmlns:a16="http://schemas.microsoft.com/office/drawing/2014/main" id="{5923849E-1B70-60B6-8145-B1A6CDCE7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1843" y="2857235"/>
            <a:ext cx="647333" cy="647333"/>
          </a:xfrm>
          <a:prstGeom prst="rect">
            <a:avLst/>
          </a:prstGeom>
        </p:spPr>
      </p:pic>
      <p:pic>
        <p:nvPicPr>
          <p:cNvPr id="8" name="Graphic 7" descr="User network outline">
            <a:extLst>
              <a:ext uri="{FF2B5EF4-FFF2-40B4-BE49-F238E27FC236}">
                <a16:creationId xmlns:a16="http://schemas.microsoft.com/office/drawing/2014/main" id="{DFC889DA-9940-DE66-8DBC-4A78F042A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7862" y="1693201"/>
            <a:ext cx="697872" cy="697872"/>
          </a:xfrm>
          <a:prstGeom prst="rect">
            <a:avLst/>
          </a:prstGeom>
        </p:spPr>
      </p:pic>
      <p:sp>
        <p:nvSpPr>
          <p:cNvPr id="10" name="文本框 48">
            <a:extLst>
              <a:ext uri="{FF2B5EF4-FFF2-40B4-BE49-F238E27FC236}">
                <a16:creationId xmlns:a16="http://schemas.microsoft.com/office/drawing/2014/main" id="{9BB49313-E0CB-99C6-CFFD-7F92B258A482}"/>
              </a:ext>
            </a:extLst>
          </p:cNvPr>
          <p:cNvSpPr txBox="1"/>
          <p:nvPr/>
        </p:nvSpPr>
        <p:spPr>
          <a:xfrm>
            <a:off x="5620348" y="5459270"/>
            <a:ext cx="2142990" cy="369332"/>
          </a:xfrm>
          <a:prstGeom prst="rect">
            <a:avLst/>
          </a:prstGeom>
          <a:noFill/>
        </p:spPr>
        <p:txBody>
          <a:bodyPr wrap="square" rtlCol="0" anchor="t">
            <a:spAutoFit/>
          </a:bodyPr>
          <a:lstStyle/>
          <a:p>
            <a:r>
              <a:rPr lang="en-US" altLang="zh-CN" dirty="0">
                <a:solidFill>
                  <a:srgbClr val="035726"/>
                </a:solidFill>
                <a:latin typeface="微软雅黑" panose="020B0503020204020204" charset="-122"/>
                <a:ea typeface="微软雅黑" panose="020B0503020204020204" charset="-122"/>
                <a:sym typeface="+mn-ea"/>
              </a:rPr>
              <a:t>Conclusions</a:t>
            </a:r>
            <a:endParaRPr lang="zh-CN" altLang="en-US" dirty="0">
              <a:solidFill>
                <a:srgbClr val="035726"/>
              </a:solidFill>
              <a:latin typeface="微软雅黑" panose="020B0503020204020204" charset="-122"/>
              <a:ea typeface="微软雅黑" panose="020B0503020204020204" charset="-122"/>
              <a:sym typeface="+mn-ea"/>
            </a:endParaRPr>
          </a:p>
        </p:txBody>
      </p:sp>
      <p:sp>
        <p:nvSpPr>
          <p:cNvPr id="11" name="椭圆 47">
            <a:extLst>
              <a:ext uri="{FF2B5EF4-FFF2-40B4-BE49-F238E27FC236}">
                <a16:creationId xmlns:a16="http://schemas.microsoft.com/office/drawing/2014/main" id="{5A1D1ECE-5265-0D94-BC2C-0D93DA2DFEBB}"/>
              </a:ext>
            </a:extLst>
          </p:cNvPr>
          <p:cNvSpPr/>
          <p:nvPr/>
        </p:nvSpPr>
        <p:spPr>
          <a:xfrm flipH="1">
            <a:off x="4369435" y="5211444"/>
            <a:ext cx="848726" cy="848726"/>
          </a:xfrm>
          <a:prstGeom prst="ellipse">
            <a:avLst/>
          </a:prstGeom>
          <a:solidFill>
            <a:srgbClr val="035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15" name="Graphic 14" descr="Atom with solid fill">
            <a:extLst>
              <a:ext uri="{FF2B5EF4-FFF2-40B4-BE49-F238E27FC236}">
                <a16:creationId xmlns:a16="http://schemas.microsoft.com/office/drawing/2014/main" id="{BDE5E765-89C1-E0D1-4B7F-71DA6549D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0545" y="3951219"/>
            <a:ext cx="848727" cy="848727"/>
          </a:xfrm>
          <a:prstGeom prst="rect">
            <a:avLst/>
          </a:prstGeom>
        </p:spPr>
      </p:pic>
      <p:pic>
        <p:nvPicPr>
          <p:cNvPr id="17" name="Graphic 16" descr="Signature with solid fill">
            <a:extLst>
              <a:ext uri="{FF2B5EF4-FFF2-40B4-BE49-F238E27FC236}">
                <a16:creationId xmlns:a16="http://schemas.microsoft.com/office/drawing/2014/main" id="{B671DDA7-A4BF-DFCE-9B8B-840A018F84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44585" y="5353024"/>
            <a:ext cx="581824" cy="581824"/>
          </a:xfrm>
          <a:prstGeom prst="rect">
            <a:avLst/>
          </a:prstGeom>
        </p:spPr>
      </p:pic>
      <p:sp>
        <p:nvSpPr>
          <p:cNvPr id="21" name="文本框 12">
            <a:extLst>
              <a:ext uri="{FF2B5EF4-FFF2-40B4-BE49-F238E27FC236}">
                <a16:creationId xmlns:a16="http://schemas.microsoft.com/office/drawing/2014/main" id="{3EB6B271-510F-0EB9-F5DA-B6384A38A4D2}"/>
              </a:ext>
            </a:extLst>
          </p:cNvPr>
          <p:cNvSpPr txBox="1"/>
          <p:nvPr/>
        </p:nvSpPr>
        <p:spPr>
          <a:xfrm>
            <a:off x="5548592" y="717914"/>
            <a:ext cx="3568502" cy="369332"/>
          </a:xfrm>
          <a:prstGeom prst="rect">
            <a:avLst/>
          </a:prstGeom>
          <a:noFill/>
        </p:spPr>
        <p:txBody>
          <a:bodyPr wrap="square" rtlCol="0" anchor="t">
            <a:spAutoFit/>
          </a:bodyPr>
          <a:lstStyle/>
          <a:p>
            <a:pPr algn="l"/>
            <a:r>
              <a:rPr lang="en-US" altLang="zh-CN" dirty="0">
                <a:solidFill>
                  <a:schemeClr val="accent6">
                    <a:lumMod val="50000"/>
                  </a:schemeClr>
                </a:solidFill>
                <a:latin typeface="微软雅黑" panose="020B0503020204020204" charset="-122"/>
                <a:ea typeface="微软雅黑" panose="020B0503020204020204" charset="-122"/>
                <a:sym typeface="+mn-ea"/>
              </a:rPr>
              <a:t>Background of GNNs</a:t>
            </a:r>
            <a:endParaRPr lang="zh-CN" altLang="zh-CN" dirty="0">
              <a:solidFill>
                <a:schemeClr val="accent6">
                  <a:lumMod val="50000"/>
                </a:schemeClr>
              </a:solidFill>
              <a:latin typeface="微软雅黑" panose="020B0503020204020204" charset="-122"/>
              <a:ea typeface="微软雅黑" panose="020B0503020204020204" charset="-122"/>
              <a:sym typeface="+mn-ea"/>
            </a:endParaRPr>
          </a:p>
        </p:txBody>
      </p:sp>
      <p:sp>
        <p:nvSpPr>
          <p:cNvPr id="25" name="椭圆 34">
            <a:extLst>
              <a:ext uri="{FF2B5EF4-FFF2-40B4-BE49-F238E27FC236}">
                <a16:creationId xmlns:a16="http://schemas.microsoft.com/office/drawing/2014/main" id="{77DF5AD0-6C27-E4DF-CD57-5704CFAA83BB}"/>
              </a:ext>
            </a:extLst>
          </p:cNvPr>
          <p:cNvSpPr/>
          <p:nvPr/>
        </p:nvSpPr>
        <p:spPr>
          <a:xfrm flipH="1">
            <a:off x="4401454" y="463989"/>
            <a:ext cx="848726" cy="8487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pic>
        <p:nvPicPr>
          <p:cNvPr id="26" name="Graphic 25" descr="Books on shelf with solid fill">
            <a:extLst>
              <a:ext uri="{FF2B5EF4-FFF2-40B4-BE49-F238E27FC236}">
                <a16:creationId xmlns:a16="http://schemas.microsoft.com/office/drawing/2014/main" id="{5EB52E9B-E1B2-F754-B09A-7F85D659EB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44585" y="517003"/>
            <a:ext cx="742698" cy="7426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Bioinformatics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1D77D3AF-0FAD-6711-B659-7EA4C82A1123}"/>
              </a:ext>
            </a:extLst>
          </p:cNvPr>
          <p:cNvSpPr txBox="1"/>
          <p:nvPr/>
        </p:nvSpPr>
        <p:spPr>
          <a:xfrm>
            <a:off x="363223" y="1434353"/>
            <a:ext cx="10896446" cy="553998"/>
          </a:xfrm>
          <a:prstGeom prst="rect">
            <a:avLst/>
          </a:prstGeom>
          <a:noFill/>
        </p:spPr>
        <p:txBody>
          <a:bodyPr wrap="square" rtlCol="0">
            <a:spAutoFit/>
          </a:bodyPr>
          <a:lstStyle/>
          <a:p>
            <a:r>
              <a:rPr lang="en-US" sz="3000" b="1" dirty="0"/>
              <a:t>M</a:t>
            </a:r>
            <a:r>
              <a:rPr lang="en-US" sz="3000" b="1" i="0" dirty="0">
                <a:effectLst/>
              </a:rPr>
              <a:t>etapath GNN for lncRNA–disease association prediction</a:t>
            </a:r>
            <a:endParaRPr lang="en-GB" sz="3000" b="1" dirty="0"/>
          </a:p>
        </p:txBody>
      </p:sp>
      <p:pic>
        <p:nvPicPr>
          <p:cNvPr id="8" name="Picture 7" descr="Table&#10;&#10;Description automatically generated">
            <a:extLst>
              <a:ext uri="{FF2B5EF4-FFF2-40B4-BE49-F238E27FC236}">
                <a16:creationId xmlns:a16="http://schemas.microsoft.com/office/drawing/2014/main" id="{A025CD3A-8C8B-4EF8-CD84-8EDE4BCB8900}"/>
              </a:ext>
            </a:extLst>
          </p:cNvPr>
          <p:cNvPicPr>
            <a:picLocks noChangeAspect="1"/>
          </p:cNvPicPr>
          <p:nvPr/>
        </p:nvPicPr>
        <p:blipFill>
          <a:blip r:embed="rId4"/>
          <a:stretch>
            <a:fillRect/>
          </a:stretch>
        </p:blipFill>
        <p:spPr>
          <a:xfrm>
            <a:off x="149829" y="2226094"/>
            <a:ext cx="11892341" cy="3936961"/>
          </a:xfrm>
          <a:prstGeom prst="rect">
            <a:avLst/>
          </a:prstGeom>
        </p:spPr>
      </p:pic>
      <p:sp>
        <p:nvSpPr>
          <p:cNvPr id="4" name="Rounded Rectangle 3">
            <a:extLst>
              <a:ext uri="{FF2B5EF4-FFF2-40B4-BE49-F238E27FC236}">
                <a16:creationId xmlns:a16="http://schemas.microsoft.com/office/drawing/2014/main" id="{CC1377F4-2E7A-EF89-BE5A-ECD4C8A80E9D}"/>
              </a:ext>
            </a:extLst>
          </p:cNvPr>
          <p:cNvSpPr/>
          <p:nvPr/>
        </p:nvSpPr>
        <p:spPr>
          <a:xfrm>
            <a:off x="2987040" y="5669280"/>
            <a:ext cx="7711440" cy="493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a:extLst>
              <a:ext uri="{FF2B5EF4-FFF2-40B4-BE49-F238E27FC236}">
                <a16:creationId xmlns:a16="http://schemas.microsoft.com/office/drawing/2014/main" id="{17CD2E0D-1D18-94DB-82D1-A77E2F77B413}"/>
              </a:ext>
            </a:extLst>
          </p:cNvPr>
          <p:cNvSpPr/>
          <p:nvPr/>
        </p:nvSpPr>
        <p:spPr>
          <a:xfrm>
            <a:off x="2987040" y="4194574"/>
            <a:ext cx="7711440" cy="246888"/>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a:extLst>
              <a:ext uri="{FF2B5EF4-FFF2-40B4-BE49-F238E27FC236}">
                <a16:creationId xmlns:a16="http://schemas.microsoft.com/office/drawing/2014/main" id="{B2B7FEA6-D2E2-08DD-0ABC-863EBCD3DD14}"/>
              </a:ext>
            </a:extLst>
          </p:cNvPr>
          <p:cNvSpPr/>
          <p:nvPr/>
        </p:nvSpPr>
        <p:spPr>
          <a:xfrm>
            <a:off x="2987040" y="3457221"/>
            <a:ext cx="7711440" cy="246888"/>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a:extLst>
              <a:ext uri="{FF2B5EF4-FFF2-40B4-BE49-F238E27FC236}">
                <a16:creationId xmlns:a16="http://schemas.microsoft.com/office/drawing/2014/main" id="{A4B3DDBE-24CD-B3F9-A348-297219445F4E}"/>
              </a:ext>
            </a:extLst>
          </p:cNvPr>
          <p:cNvSpPr/>
          <p:nvPr/>
        </p:nvSpPr>
        <p:spPr>
          <a:xfrm>
            <a:off x="7540929" y="5163277"/>
            <a:ext cx="1664207" cy="49377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658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25" y="-4445"/>
            <a:ext cx="2880360" cy="6854190"/>
          </a:xfrm>
          <a:prstGeom prst="rect">
            <a:avLst/>
          </a:prstGeom>
          <a:solidFill>
            <a:srgbClr val="035726"/>
          </a:solidFill>
          <a:ln>
            <a:solidFill>
              <a:srgbClr val="035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4369435" y="164655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12" name="文本框 11"/>
          <p:cNvSpPr txBox="1"/>
          <p:nvPr/>
        </p:nvSpPr>
        <p:spPr>
          <a:xfrm>
            <a:off x="0" y="2572385"/>
            <a:ext cx="2870835" cy="825419"/>
          </a:xfrm>
          <a:prstGeom prst="rect">
            <a:avLst/>
          </a:prstGeom>
          <a:noFill/>
        </p:spPr>
        <p:txBody>
          <a:bodyPr wrap="square" rtlCol="0">
            <a:spAutoFit/>
          </a:bodyPr>
          <a:lstStyle/>
          <a:p>
            <a:pPr algn="ctr">
              <a:lnSpc>
                <a:spcPct val="150000"/>
              </a:lnSpc>
            </a:pPr>
            <a:r>
              <a:rPr lang="en-US" altLang="zh-CN" sz="3600" b="1" dirty="0">
                <a:solidFill>
                  <a:schemeClr val="bg1"/>
                </a:solidFill>
                <a:latin typeface="微软雅黑" panose="020B0503020204020204" charset="-122"/>
                <a:ea typeface="微软雅黑" panose="020B0503020204020204" charset="-122"/>
                <a:sym typeface="+mn-ea"/>
              </a:rPr>
              <a:t>Agenda</a:t>
            </a:r>
            <a:endParaRPr lang="en-US" altLang="zh-CN" sz="3600" dirty="0">
              <a:solidFill>
                <a:schemeClr val="bg1"/>
              </a:solidFill>
              <a:latin typeface="微软雅黑" panose="020B0503020204020204" charset="-122"/>
              <a:ea typeface="微软雅黑" panose="020B0503020204020204" charset="-122"/>
              <a:sym typeface="+mn-ea"/>
            </a:endParaRPr>
          </a:p>
        </p:txBody>
      </p:sp>
      <p:sp>
        <p:nvSpPr>
          <p:cNvPr id="13" name="文本框 12"/>
          <p:cNvSpPr txBox="1"/>
          <p:nvPr/>
        </p:nvSpPr>
        <p:spPr>
          <a:xfrm>
            <a:off x="5548592" y="717914"/>
            <a:ext cx="3568502" cy="369332"/>
          </a:xfrm>
          <a:prstGeom prst="rect">
            <a:avLst/>
          </a:prstGeom>
          <a:noFill/>
        </p:spPr>
        <p:txBody>
          <a:bodyPr wrap="square" rtlCol="0" anchor="t">
            <a:spAutoFit/>
          </a:bodyPr>
          <a:lstStyle/>
          <a:p>
            <a:pPr algn="l"/>
            <a:r>
              <a:rPr lang="en-US" altLang="zh-CN" dirty="0">
                <a:solidFill>
                  <a:schemeClr val="bg1">
                    <a:lumMod val="50000"/>
                  </a:schemeClr>
                </a:solidFill>
                <a:latin typeface="微软雅黑" panose="020B0503020204020204" charset="-122"/>
                <a:ea typeface="微软雅黑" panose="020B0503020204020204" charset="-122"/>
                <a:sym typeface="+mn-ea"/>
              </a:rPr>
              <a:t>Background of GNNs</a:t>
            </a:r>
            <a:endParaRPr lang="zh-CN" altLang="zh-CN" dirty="0">
              <a:solidFill>
                <a:schemeClr val="bg1">
                  <a:lumMod val="50000"/>
                </a:schemeClr>
              </a:solidFill>
              <a:latin typeface="微软雅黑" panose="020B0503020204020204" charset="-122"/>
              <a:ea typeface="微软雅黑" panose="020B0503020204020204" charset="-122"/>
              <a:sym typeface="+mn-ea"/>
            </a:endParaRPr>
          </a:p>
        </p:txBody>
      </p:sp>
      <p:sp>
        <p:nvSpPr>
          <p:cNvPr id="41" name="文本框 40"/>
          <p:cNvSpPr txBox="1"/>
          <p:nvPr/>
        </p:nvSpPr>
        <p:spPr>
          <a:xfrm>
            <a:off x="5541150" y="1895601"/>
            <a:ext cx="3704450"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Recommendation</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6" name="椭圆 45"/>
          <p:cNvSpPr/>
          <p:nvPr/>
        </p:nvSpPr>
        <p:spPr>
          <a:xfrm flipH="1">
            <a:off x="4360545" y="278611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47" name="文本框 46"/>
          <p:cNvSpPr txBox="1"/>
          <p:nvPr/>
        </p:nvSpPr>
        <p:spPr>
          <a:xfrm>
            <a:off x="5541150" y="2989622"/>
            <a:ext cx="3382717"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Bioinformatics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9" name="文本框 48"/>
          <p:cNvSpPr txBox="1"/>
          <p:nvPr/>
        </p:nvSpPr>
        <p:spPr>
          <a:xfrm>
            <a:off x="5603719" y="4215813"/>
            <a:ext cx="3513375" cy="369332"/>
          </a:xfrm>
          <a:prstGeom prst="rect">
            <a:avLst/>
          </a:prstGeom>
          <a:noFill/>
        </p:spPr>
        <p:txBody>
          <a:bodyPr wrap="square" rtlCol="0" anchor="t">
            <a:spAutoFit/>
          </a:bodyPr>
          <a:lstStyle/>
          <a:p>
            <a:r>
              <a:rPr lang="en-US" altLang="zh-CN" dirty="0">
                <a:solidFill>
                  <a:schemeClr val="accent6">
                    <a:lumMod val="50000"/>
                  </a:schemeClr>
                </a:solidFill>
                <a:latin typeface="微软雅黑" panose="020B0503020204020204" charset="-122"/>
                <a:ea typeface="微软雅黑" panose="020B0503020204020204" charset="-122"/>
                <a:sym typeface="+mn-ea"/>
              </a:rPr>
              <a:t>GNNs for </a:t>
            </a:r>
            <a:r>
              <a:rPr lang="en-US" altLang="zh-CN" b="1" dirty="0">
                <a:solidFill>
                  <a:schemeClr val="accent6">
                    <a:lumMod val="50000"/>
                  </a:schemeClr>
                </a:solidFill>
                <a:latin typeface="微软雅黑" panose="020B0503020204020204" charset="-122"/>
                <a:ea typeface="微软雅黑" panose="020B0503020204020204" charset="-122"/>
                <a:sym typeface="+mn-ea"/>
              </a:rPr>
              <a:t>Particle</a:t>
            </a:r>
            <a:r>
              <a:rPr lang="en-US" altLang="zh-CN" dirty="0">
                <a:solidFill>
                  <a:schemeClr val="accent6">
                    <a:lumMod val="50000"/>
                  </a:schemeClr>
                </a:solidFill>
                <a:latin typeface="微软雅黑" panose="020B0503020204020204" charset="-122"/>
                <a:ea typeface="微软雅黑" panose="020B0503020204020204" charset="-122"/>
                <a:sym typeface="+mn-ea"/>
              </a:rPr>
              <a:t> </a:t>
            </a:r>
            <a:r>
              <a:rPr lang="en-US" altLang="zh-CN" b="1" dirty="0">
                <a:solidFill>
                  <a:schemeClr val="accent6">
                    <a:lumMod val="50000"/>
                  </a:schemeClr>
                </a:solidFill>
                <a:latin typeface="微软雅黑" panose="020B0503020204020204" charset="-122"/>
                <a:ea typeface="微软雅黑" panose="020B0503020204020204" charset="-122"/>
                <a:sym typeface="+mn-ea"/>
              </a:rPr>
              <a:t>Physics</a:t>
            </a:r>
            <a:endParaRPr lang="zh-CN" altLang="en-US" b="1" dirty="0">
              <a:solidFill>
                <a:schemeClr val="accent6">
                  <a:lumMod val="50000"/>
                </a:schemeClr>
              </a:solidFill>
              <a:latin typeface="微软雅黑" panose="020B0503020204020204" charset="-122"/>
              <a:ea typeface="微软雅黑" panose="020B0503020204020204" charset="-122"/>
              <a:sym typeface="+mn-ea"/>
            </a:endParaRPr>
          </a:p>
        </p:txBody>
      </p:sp>
      <p:sp>
        <p:nvSpPr>
          <p:cNvPr id="48" name="椭圆 47"/>
          <p:cNvSpPr/>
          <p:nvPr/>
        </p:nvSpPr>
        <p:spPr>
          <a:xfrm flipH="1">
            <a:off x="4360545" y="3939909"/>
            <a:ext cx="848726" cy="8487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2" name="Picture 1">
            <a:extLst>
              <a:ext uri="{FF2B5EF4-FFF2-40B4-BE49-F238E27FC236}">
                <a16:creationId xmlns:a16="http://schemas.microsoft.com/office/drawing/2014/main" id="{6C52C8D6-9474-7540-8451-DB6FA5E9C94D}"/>
              </a:ext>
            </a:extLst>
          </p:cNvPr>
          <p:cNvPicPr>
            <a:picLocks noChangeAspect="1"/>
          </p:cNvPicPr>
          <p:nvPr/>
        </p:nvPicPr>
        <p:blipFill>
          <a:blip r:embed="rId2"/>
          <a:stretch>
            <a:fillRect/>
          </a:stretch>
        </p:blipFill>
        <p:spPr>
          <a:xfrm>
            <a:off x="-9526" y="2069347"/>
            <a:ext cx="2880359" cy="698500"/>
          </a:xfrm>
          <a:prstGeom prst="rect">
            <a:avLst/>
          </a:prstGeom>
        </p:spPr>
      </p:pic>
      <p:pic>
        <p:nvPicPr>
          <p:cNvPr id="4" name="Graphic 3" descr="DNA with solid fill">
            <a:extLst>
              <a:ext uri="{FF2B5EF4-FFF2-40B4-BE49-F238E27FC236}">
                <a16:creationId xmlns:a16="http://schemas.microsoft.com/office/drawing/2014/main" id="{5923849E-1B70-60B6-8145-B1A6CDCE7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238" y="2906780"/>
            <a:ext cx="647333" cy="647333"/>
          </a:xfrm>
          <a:prstGeom prst="rect">
            <a:avLst/>
          </a:prstGeom>
        </p:spPr>
      </p:pic>
      <p:pic>
        <p:nvPicPr>
          <p:cNvPr id="8" name="Graphic 7" descr="User network outline">
            <a:extLst>
              <a:ext uri="{FF2B5EF4-FFF2-40B4-BE49-F238E27FC236}">
                <a16:creationId xmlns:a16="http://schemas.microsoft.com/office/drawing/2014/main" id="{DFC889DA-9940-DE66-8DBC-4A78F042A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2657" y="1707439"/>
            <a:ext cx="697872" cy="697872"/>
          </a:xfrm>
          <a:prstGeom prst="rect">
            <a:avLst/>
          </a:prstGeom>
        </p:spPr>
      </p:pic>
      <p:sp>
        <p:nvSpPr>
          <p:cNvPr id="10" name="文本框 48">
            <a:extLst>
              <a:ext uri="{FF2B5EF4-FFF2-40B4-BE49-F238E27FC236}">
                <a16:creationId xmlns:a16="http://schemas.microsoft.com/office/drawing/2014/main" id="{9BB49313-E0CB-99C6-CFFD-7F92B258A482}"/>
              </a:ext>
            </a:extLst>
          </p:cNvPr>
          <p:cNvSpPr txBox="1"/>
          <p:nvPr/>
        </p:nvSpPr>
        <p:spPr>
          <a:xfrm>
            <a:off x="5620348" y="5459270"/>
            <a:ext cx="2142990"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Conclusions</a:t>
            </a:r>
            <a:endParaRPr lang="zh-CN" altLang="en-US" dirty="0">
              <a:solidFill>
                <a:schemeClr val="bg1">
                  <a:lumMod val="65000"/>
                </a:schemeClr>
              </a:solidFill>
              <a:latin typeface="微软雅黑" panose="020B0503020204020204" charset="-122"/>
              <a:ea typeface="微软雅黑" panose="020B0503020204020204" charset="-122"/>
              <a:sym typeface="+mn-ea"/>
            </a:endParaRPr>
          </a:p>
        </p:txBody>
      </p:sp>
      <p:sp>
        <p:nvSpPr>
          <p:cNvPr id="11" name="椭圆 47">
            <a:extLst>
              <a:ext uri="{FF2B5EF4-FFF2-40B4-BE49-F238E27FC236}">
                <a16:creationId xmlns:a16="http://schemas.microsoft.com/office/drawing/2014/main" id="{5A1D1ECE-5265-0D94-BC2C-0D93DA2DFEBB}"/>
              </a:ext>
            </a:extLst>
          </p:cNvPr>
          <p:cNvSpPr/>
          <p:nvPr/>
        </p:nvSpPr>
        <p:spPr>
          <a:xfrm flipH="1">
            <a:off x="4369435" y="5211444"/>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15" name="Graphic 14" descr="Atom with solid fill">
            <a:extLst>
              <a:ext uri="{FF2B5EF4-FFF2-40B4-BE49-F238E27FC236}">
                <a16:creationId xmlns:a16="http://schemas.microsoft.com/office/drawing/2014/main" id="{BDE5E765-89C1-E0D1-4B7F-71DA6549D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0545" y="3947465"/>
            <a:ext cx="848727" cy="848727"/>
          </a:xfrm>
          <a:prstGeom prst="rect">
            <a:avLst/>
          </a:prstGeom>
        </p:spPr>
      </p:pic>
      <p:pic>
        <p:nvPicPr>
          <p:cNvPr id="17" name="Graphic 16" descr="Signature with solid fill">
            <a:extLst>
              <a:ext uri="{FF2B5EF4-FFF2-40B4-BE49-F238E27FC236}">
                <a16:creationId xmlns:a16="http://schemas.microsoft.com/office/drawing/2014/main" id="{B671DDA7-A4BF-DFCE-9B8B-840A018F84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9219" y="5318047"/>
            <a:ext cx="581824" cy="581824"/>
          </a:xfrm>
          <a:prstGeom prst="rect">
            <a:avLst/>
          </a:prstGeom>
        </p:spPr>
      </p:pic>
      <p:sp>
        <p:nvSpPr>
          <p:cNvPr id="3" name="椭圆 34">
            <a:extLst>
              <a:ext uri="{FF2B5EF4-FFF2-40B4-BE49-F238E27FC236}">
                <a16:creationId xmlns:a16="http://schemas.microsoft.com/office/drawing/2014/main" id="{72CD4CF0-BC37-F238-31B3-B9B44D37B30A}"/>
              </a:ext>
            </a:extLst>
          </p:cNvPr>
          <p:cNvSpPr/>
          <p:nvPr/>
        </p:nvSpPr>
        <p:spPr>
          <a:xfrm flipH="1">
            <a:off x="4401454" y="46398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pic>
        <p:nvPicPr>
          <p:cNvPr id="7" name="Graphic 6" descr="Books on shelf with solid fill">
            <a:extLst>
              <a:ext uri="{FF2B5EF4-FFF2-40B4-BE49-F238E27FC236}">
                <a16:creationId xmlns:a16="http://schemas.microsoft.com/office/drawing/2014/main" id="{6E81E833-5C97-F886-5B31-B4B7B150C0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61238" y="556974"/>
            <a:ext cx="742698" cy="742698"/>
          </a:xfrm>
          <a:prstGeom prst="rect">
            <a:avLst/>
          </a:prstGeom>
        </p:spPr>
      </p:pic>
    </p:spTree>
    <p:extLst>
      <p:ext uri="{BB962C8B-B14F-4D97-AF65-F5344CB8AC3E}">
        <p14:creationId xmlns:p14="http://schemas.microsoft.com/office/powerpoint/2010/main" val="208648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Particle</a:t>
            </a:r>
            <a:r>
              <a:rPr lang="en-US" altLang="zh-CN" sz="2400" dirty="0">
                <a:solidFill>
                  <a:schemeClr val="accent6">
                    <a:lumMod val="50000"/>
                  </a:schemeClr>
                </a:solidFill>
                <a:latin typeface="微软雅黑" panose="020B0503020204020204" charset="-122"/>
                <a:ea typeface="微软雅黑" panose="020B0503020204020204" charset="-122"/>
                <a:sym typeface="+mn-ea"/>
              </a:rPr>
              <a:t> </a:t>
            </a:r>
            <a:r>
              <a:rPr lang="en-US" altLang="zh-CN" sz="2400" b="1" dirty="0">
                <a:solidFill>
                  <a:schemeClr val="accent6">
                    <a:lumMod val="50000"/>
                  </a:schemeClr>
                </a:solidFill>
                <a:latin typeface="微软雅黑" panose="020B0503020204020204" charset="-122"/>
                <a:ea typeface="微软雅黑" panose="020B0503020204020204" charset="-122"/>
                <a:sym typeface="+mn-ea"/>
              </a:rPr>
              <a:t>Physics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4" name="TextBox 3">
            <a:extLst>
              <a:ext uri="{FF2B5EF4-FFF2-40B4-BE49-F238E27FC236}">
                <a16:creationId xmlns:a16="http://schemas.microsoft.com/office/drawing/2014/main" id="{8B5DAD3B-BB82-0D66-A62E-FB7116D3FD81}"/>
              </a:ext>
            </a:extLst>
          </p:cNvPr>
          <p:cNvSpPr txBox="1"/>
          <p:nvPr/>
        </p:nvSpPr>
        <p:spPr>
          <a:xfrm>
            <a:off x="552113" y="1755911"/>
            <a:ext cx="4938020" cy="3359061"/>
          </a:xfrm>
          <a:prstGeom prst="rect">
            <a:avLst/>
          </a:prstGeom>
          <a:noFill/>
        </p:spPr>
        <p:txBody>
          <a:bodyPr wrap="square" rtlCol="0">
            <a:spAutoFit/>
          </a:bodyPr>
          <a:lstStyle/>
          <a:p>
            <a:pPr>
              <a:lnSpc>
                <a:spcPct val="150000"/>
              </a:lnSpc>
            </a:pPr>
            <a:r>
              <a:rPr lang="en-GB" sz="2400" dirty="0"/>
              <a:t>Particle physics is a branch of science aiming at discovering the fundamental laws of matter and forces, where matters include quarks and leptons; forces include the strong, weak and electromagnetic forces. </a:t>
            </a:r>
          </a:p>
        </p:txBody>
      </p:sp>
      <p:sp>
        <p:nvSpPr>
          <p:cNvPr id="5" name="TextBox 4">
            <a:extLst>
              <a:ext uri="{FF2B5EF4-FFF2-40B4-BE49-F238E27FC236}">
                <a16:creationId xmlns:a16="http://schemas.microsoft.com/office/drawing/2014/main" id="{7AA12D3D-36E0-FBE8-318B-23FE167F7133}"/>
              </a:ext>
            </a:extLst>
          </p:cNvPr>
          <p:cNvSpPr txBox="1"/>
          <p:nvPr/>
        </p:nvSpPr>
        <p:spPr>
          <a:xfrm>
            <a:off x="363223" y="1221769"/>
            <a:ext cx="11405444" cy="55399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What is particle physics?</a:t>
            </a:r>
          </a:p>
        </p:txBody>
      </p:sp>
      <p:pic>
        <p:nvPicPr>
          <p:cNvPr id="7" name="Picture 6" descr="Diagram&#10;&#10;Description automatically generated">
            <a:extLst>
              <a:ext uri="{FF2B5EF4-FFF2-40B4-BE49-F238E27FC236}">
                <a16:creationId xmlns:a16="http://schemas.microsoft.com/office/drawing/2014/main" id="{5678626A-5A6F-CA1E-C143-6016EB5D6A07}"/>
              </a:ext>
            </a:extLst>
          </p:cNvPr>
          <p:cNvPicPr>
            <a:picLocks noChangeAspect="1"/>
          </p:cNvPicPr>
          <p:nvPr/>
        </p:nvPicPr>
        <p:blipFill>
          <a:blip r:embed="rId4"/>
          <a:stretch>
            <a:fillRect/>
          </a:stretch>
        </p:blipFill>
        <p:spPr>
          <a:xfrm>
            <a:off x="5490133" y="1498768"/>
            <a:ext cx="5765800" cy="4470400"/>
          </a:xfrm>
          <a:prstGeom prst="rect">
            <a:avLst/>
          </a:prstGeom>
        </p:spPr>
      </p:pic>
    </p:spTree>
    <p:extLst>
      <p:ext uri="{BB962C8B-B14F-4D97-AF65-F5344CB8AC3E}">
        <p14:creationId xmlns:p14="http://schemas.microsoft.com/office/powerpoint/2010/main" val="25954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5" name="文本框 13">
            <a:extLst>
              <a:ext uri="{FF2B5EF4-FFF2-40B4-BE49-F238E27FC236}">
                <a16:creationId xmlns:a16="http://schemas.microsoft.com/office/drawing/2014/main" id="{61ABF1AD-8DEE-A9A2-51E8-F93103244E23}"/>
              </a:ext>
            </a:extLst>
          </p:cNvPr>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Particle</a:t>
            </a:r>
            <a:r>
              <a:rPr lang="en-US" altLang="zh-CN" sz="2400" dirty="0">
                <a:solidFill>
                  <a:schemeClr val="accent6">
                    <a:lumMod val="50000"/>
                  </a:schemeClr>
                </a:solidFill>
                <a:latin typeface="微软雅黑" panose="020B0503020204020204" charset="-122"/>
                <a:ea typeface="微软雅黑" panose="020B0503020204020204" charset="-122"/>
                <a:sym typeface="+mn-ea"/>
              </a:rPr>
              <a:t> </a:t>
            </a:r>
            <a:r>
              <a:rPr lang="en-US" altLang="zh-CN" sz="2400" b="1" dirty="0">
                <a:solidFill>
                  <a:schemeClr val="accent6">
                    <a:lumMod val="50000"/>
                  </a:schemeClr>
                </a:solidFill>
                <a:latin typeface="微软雅黑" panose="020B0503020204020204" charset="-122"/>
                <a:ea typeface="微软雅黑" panose="020B0503020204020204" charset="-122"/>
                <a:sym typeface="+mn-ea"/>
              </a:rPr>
              <a:t>Physics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sp>
        <p:nvSpPr>
          <p:cNvPr id="6" name="TextBox 5">
            <a:extLst>
              <a:ext uri="{FF2B5EF4-FFF2-40B4-BE49-F238E27FC236}">
                <a16:creationId xmlns:a16="http://schemas.microsoft.com/office/drawing/2014/main" id="{1664386C-BC3A-A86B-9BAA-3EA8C4362132}"/>
              </a:ext>
            </a:extLst>
          </p:cNvPr>
          <p:cNvSpPr txBox="1"/>
          <p:nvPr/>
        </p:nvSpPr>
        <p:spPr>
          <a:xfrm>
            <a:off x="363223" y="1221769"/>
            <a:ext cx="11405444" cy="55399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Possible applications of GNNs for particle physics:</a:t>
            </a:r>
          </a:p>
        </p:txBody>
      </p:sp>
      <p:pic>
        <p:nvPicPr>
          <p:cNvPr id="9" name="Picture 8" descr="Chart&#10;&#10;Description automatically generated">
            <a:extLst>
              <a:ext uri="{FF2B5EF4-FFF2-40B4-BE49-F238E27FC236}">
                <a16:creationId xmlns:a16="http://schemas.microsoft.com/office/drawing/2014/main" id="{7B97588E-E827-0A62-9773-EE822BBEE547}"/>
              </a:ext>
            </a:extLst>
          </p:cNvPr>
          <p:cNvPicPr>
            <a:picLocks noChangeAspect="1"/>
          </p:cNvPicPr>
          <p:nvPr/>
        </p:nvPicPr>
        <p:blipFill>
          <a:blip r:embed="rId4"/>
          <a:stretch>
            <a:fillRect/>
          </a:stretch>
        </p:blipFill>
        <p:spPr>
          <a:xfrm>
            <a:off x="6309674" y="1806802"/>
            <a:ext cx="5676900" cy="2616200"/>
          </a:xfrm>
          <a:prstGeom prst="rect">
            <a:avLst/>
          </a:prstGeom>
        </p:spPr>
      </p:pic>
      <p:pic>
        <p:nvPicPr>
          <p:cNvPr id="11" name="Picture 10" descr="Chart, diagram&#10;&#10;Description automatically generated with medium confidence">
            <a:extLst>
              <a:ext uri="{FF2B5EF4-FFF2-40B4-BE49-F238E27FC236}">
                <a16:creationId xmlns:a16="http://schemas.microsoft.com/office/drawing/2014/main" id="{B35AC95C-93FC-22DA-C942-4946DD5FDFB3}"/>
              </a:ext>
            </a:extLst>
          </p:cNvPr>
          <p:cNvPicPr>
            <a:picLocks noChangeAspect="1"/>
          </p:cNvPicPr>
          <p:nvPr/>
        </p:nvPicPr>
        <p:blipFill>
          <a:blip r:embed="rId5"/>
          <a:stretch>
            <a:fillRect/>
          </a:stretch>
        </p:blipFill>
        <p:spPr>
          <a:xfrm>
            <a:off x="205426" y="1742286"/>
            <a:ext cx="5232400" cy="2781300"/>
          </a:xfrm>
          <a:prstGeom prst="rect">
            <a:avLst/>
          </a:prstGeom>
        </p:spPr>
      </p:pic>
      <p:pic>
        <p:nvPicPr>
          <p:cNvPr id="13" name="Picture 12" descr="A picture containing engineering drawing&#10;&#10;Description automatically generated">
            <a:extLst>
              <a:ext uri="{FF2B5EF4-FFF2-40B4-BE49-F238E27FC236}">
                <a16:creationId xmlns:a16="http://schemas.microsoft.com/office/drawing/2014/main" id="{B25704E2-1D87-EB00-3FD2-ABCC7C052863}"/>
              </a:ext>
            </a:extLst>
          </p:cNvPr>
          <p:cNvPicPr>
            <a:picLocks noChangeAspect="1"/>
          </p:cNvPicPr>
          <p:nvPr/>
        </p:nvPicPr>
        <p:blipFill>
          <a:blip r:embed="rId6"/>
          <a:stretch>
            <a:fillRect/>
          </a:stretch>
        </p:blipFill>
        <p:spPr>
          <a:xfrm>
            <a:off x="247493" y="4298047"/>
            <a:ext cx="6309674" cy="2397125"/>
          </a:xfrm>
          <a:prstGeom prst="rect">
            <a:avLst/>
          </a:prstGeom>
        </p:spPr>
      </p:pic>
      <p:pic>
        <p:nvPicPr>
          <p:cNvPr id="16" name="Picture 15" descr="Diagram&#10;&#10;Description automatically generated">
            <a:extLst>
              <a:ext uri="{FF2B5EF4-FFF2-40B4-BE49-F238E27FC236}">
                <a16:creationId xmlns:a16="http://schemas.microsoft.com/office/drawing/2014/main" id="{B2B8E91E-2AEE-F3E5-C002-2DE4DE688823}"/>
              </a:ext>
            </a:extLst>
          </p:cNvPr>
          <p:cNvPicPr>
            <a:picLocks noChangeAspect="1"/>
          </p:cNvPicPr>
          <p:nvPr/>
        </p:nvPicPr>
        <p:blipFill>
          <a:blip r:embed="rId7"/>
          <a:stretch>
            <a:fillRect/>
          </a:stretch>
        </p:blipFill>
        <p:spPr>
          <a:xfrm>
            <a:off x="6949439" y="4103450"/>
            <a:ext cx="4503343" cy="2265599"/>
          </a:xfrm>
          <a:prstGeom prst="rect">
            <a:avLst/>
          </a:prstGeom>
        </p:spPr>
      </p:pic>
    </p:spTree>
    <p:extLst>
      <p:ext uri="{BB962C8B-B14F-4D97-AF65-F5344CB8AC3E}">
        <p14:creationId xmlns:p14="http://schemas.microsoft.com/office/powerpoint/2010/main" val="23551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dirty="0">
                <a:solidFill>
                  <a:schemeClr val="accent6">
                    <a:lumMod val="50000"/>
                  </a:schemeClr>
                </a:solidFill>
                <a:latin typeface="微软雅黑" panose="020B0503020204020204" charset="-122"/>
                <a:ea typeface="微软雅黑" panose="020B0503020204020204" charset="-122"/>
                <a:sym typeface="+mn-ea"/>
              </a:rPr>
              <a:t>GNNs for </a:t>
            </a:r>
            <a:r>
              <a:rPr lang="en-US" altLang="zh-CN" sz="2400" b="1" dirty="0">
                <a:solidFill>
                  <a:schemeClr val="accent6">
                    <a:lumMod val="50000"/>
                  </a:schemeClr>
                </a:solidFill>
                <a:latin typeface="微软雅黑" panose="020B0503020204020204" charset="-122"/>
                <a:ea typeface="微软雅黑" panose="020B0503020204020204" charset="-122"/>
                <a:sym typeface="+mn-ea"/>
              </a:rPr>
              <a:t>Particle</a:t>
            </a:r>
            <a:r>
              <a:rPr lang="en-US" altLang="zh-CN" sz="2400" dirty="0">
                <a:solidFill>
                  <a:schemeClr val="accent6">
                    <a:lumMod val="50000"/>
                  </a:schemeClr>
                </a:solidFill>
                <a:latin typeface="微软雅黑" panose="020B0503020204020204" charset="-122"/>
                <a:ea typeface="微软雅黑" panose="020B0503020204020204" charset="-122"/>
                <a:sym typeface="+mn-ea"/>
              </a:rPr>
              <a:t> </a:t>
            </a:r>
            <a:r>
              <a:rPr lang="en-US" altLang="zh-CN" sz="2400" b="1" dirty="0">
                <a:solidFill>
                  <a:schemeClr val="accent6">
                    <a:lumMod val="50000"/>
                  </a:schemeClr>
                </a:solidFill>
                <a:latin typeface="微软雅黑" panose="020B0503020204020204" charset="-122"/>
                <a:ea typeface="微软雅黑" panose="020B0503020204020204" charset="-122"/>
                <a:sym typeface="+mn-ea"/>
              </a:rPr>
              <a:t>Physics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A63EB044-739F-4303-66EE-9BBC47371BAF}"/>
              </a:ext>
            </a:extLst>
          </p:cNvPr>
          <p:cNvSpPr txBox="1"/>
          <p:nvPr/>
        </p:nvSpPr>
        <p:spPr>
          <a:xfrm>
            <a:off x="351538" y="1042810"/>
            <a:ext cx="10896446" cy="553998"/>
          </a:xfrm>
          <a:prstGeom prst="rect">
            <a:avLst/>
          </a:prstGeom>
          <a:noFill/>
        </p:spPr>
        <p:txBody>
          <a:bodyPr wrap="square" rtlCol="0">
            <a:spAutoFit/>
          </a:bodyPr>
          <a:lstStyle/>
          <a:p>
            <a:r>
              <a:rPr lang="en-US" sz="3000" b="1" dirty="0"/>
              <a:t>Enhanced hypergraph neural network for particle reconstruction</a:t>
            </a:r>
            <a:endParaRPr lang="en-GB" sz="3000" b="1" dirty="0"/>
          </a:p>
        </p:txBody>
      </p:sp>
      <p:pic>
        <p:nvPicPr>
          <p:cNvPr id="8" name="Picture 7" descr="Diagram&#10;&#10;Description automatically generated">
            <a:extLst>
              <a:ext uri="{FF2B5EF4-FFF2-40B4-BE49-F238E27FC236}">
                <a16:creationId xmlns:a16="http://schemas.microsoft.com/office/drawing/2014/main" id="{4581C07F-398C-0402-87B3-8D0173A5655A}"/>
              </a:ext>
            </a:extLst>
          </p:cNvPr>
          <p:cNvPicPr>
            <a:picLocks noChangeAspect="1"/>
          </p:cNvPicPr>
          <p:nvPr/>
        </p:nvPicPr>
        <p:blipFill rotWithShape="1">
          <a:blip r:embed="rId4"/>
          <a:srcRect l="3183" t="4592" r="3116" b="4432"/>
          <a:stretch/>
        </p:blipFill>
        <p:spPr>
          <a:xfrm>
            <a:off x="5212080" y="2473687"/>
            <a:ext cx="6925056" cy="3453257"/>
          </a:xfrm>
          <a:prstGeom prst="rect">
            <a:avLst/>
          </a:prstGeom>
        </p:spPr>
      </p:pic>
      <p:sp>
        <p:nvSpPr>
          <p:cNvPr id="10" name="TextBox 9">
            <a:extLst>
              <a:ext uri="{FF2B5EF4-FFF2-40B4-BE49-F238E27FC236}">
                <a16:creationId xmlns:a16="http://schemas.microsoft.com/office/drawing/2014/main" id="{55F6B6E3-173F-BED3-CCE0-E3383B2E159E}"/>
              </a:ext>
            </a:extLst>
          </p:cNvPr>
          <p:cNvSpPr txBox="1"/>
          <p:nvPr/>
        </p:nvSpPr>
        <p:spPr>
          <a:xfrm flipH="1">
            <a:off x="363220" y="2016805"/>
            <a:ext cx="5068315" cy="4651723"/>
          </a:xfrm>
          <a:prstGeom prst="rect">
            <a:avLst/>
          </a:prstGeom>
          <a:noFill/>
        </p:spPr>
        <p:txBody>
          <a:bodyPr wrap="square" rtlCol="0">
            <a:spAutoFit/>
          </a:bodyPr>
          <a:lstStyle/>
          <a:p>
            <a:r>
              <a:rPr lang="en-GB" sz="2400" b="1" dirty="0"/>
              <a:t>Difference</a:t>
            </a:r>
            <a:r>
              <a:rPr lang="en-GB" sz="2400" dirty="0"/>
              <a:t>:</a:t>
            </a:r>
          </a:p>
          <a:p>
            <a:pPr>
              <a:lnSpc>
                <a:spcPct val="150000"/>
              </a:lnSpc>
            </a:pPr>
            <a:r>
              <a:rPr lang="en-GB" sz="2400" dirty="0"/>
              <a:t>In normal graphs, one edge can only connect two nodes. While in hypergraph, one hyperedge can connect multiple nodes.</a:t>
            </a:r>
          </a:p>
          <a:p>
            <a:r>
              <a:rPr lang="en-GB" sz="2400" b="1" dirty="0"/>
              <a:t>Motivation</a:t>
            </a:r>
            <a:r>
              <a:rPr lang="en-GB" sz="2400" dirty="0"/>
              <a:t>:</a:t>
            </a:r>
          </a:p>
          <a:p>
            <a:pPr>
              <a:lnSpc>
                <a:spcPct val="150000"/>
              </a:lnSpc>
            </a:pPr>
            <a:r>
              <a:rPr lang="en-US" sz="2400" dirty="0"/>
              <a:t>In the collimated environment, one matter may go through multiple layers of the detectors. </a:t>
            </a:r>
            <a:endParaRPr lang="en-GB" sz="2400" dirty="0"/>
          </a:p>
        </p:txBody>
      </p:sp>
      <p:sp>
        <p:nvSpPr>
          <p:cNvPr id="11" name="TextBox 10">
            <a:extLst>
              <a:ext uri="{FF2B5EF4-FFF2-40B4-BE49-F238E27FC236}">
                <a16:creationId xmlns:a16="http://schemas.microsoft.com/office/drawing/2014/main" id="{3FF93DD9-5A5B-CC3D-3438-A1DC6511C3DA}"/>
              </a:ext>
            </a:extLst>
          </p:cNvPr>
          <p:cNvSpPr txBox="1"/>
          <p:nvPr/>
        </p:nvSpPr>
        <p:spPr>
          <a:xfrm>
            <a:off x="363220" y="1571191"/>
            <a:ext cx="10545964" cy="461665"/>
          </a:xfrm>
          <a:prstGeom prst="rect">
            <a:avLst/>
          </a:prstGeom>
          <a:noFill/>
        </p:spPr>
        <p:txBody>
          <a:bodyPr wrap="none" rtlCol="0">
            <a:spAutoFit/>
          </a:bodyPr>
          <a:lstStyle/>
          <a:p>
            <a:r>
              <a:rPr lang="en-GB" sz="2400" dirty="0"/>
              <a:t>Collaboration: MBZUAI &amp; University of Glasgow</a:t>
            </a:r>
            <a:r>
              <a:rPr lang="zh-CN" altLang="en-US" sz="2400" dirty="0"/>
              <a:t> </a:t>
            </a:r>
            <a:r>
              <a:rPr lang="en-US" altLang="zh-CN" sz="2400" dirty="0"/>
              <a:t>and Weizmann Institute of Science.</a:t>
            </a:r>
            <a:endParaRPr lang="en-GB" sz="2400" dirty="0"/>
          </a:p>
        </p:txBody>
      </p:sp>
    </p:spTree>
    <p:extLst>
      <p:ext uri="{BB962C8B-B14F-4D97-AF65-F5344CB8AC3E}">
        <p14:creationId xmlns:p14="http://schemas.microsoft.com/office/powerpoint/2010/main" val="3293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25" y="-4445"/>
            <a:ext cx="2880360" cy="6854190"/>
          </a:xfrm>
          <a:prstGeom prst="rect">
            <a:avLst/>
          </a:prstGeom>
          <a:solidFill>
            <a:srgbClr val="035726"/>
          </a:solidFill>
          <a:ln>
            <a:solidFill>
              <a:srgbClr val="035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4369435" y="164655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12" name="文本框 11"/>
          <p:cNvSpPr txBox="1"/>
          <p:nvPr/>
        </p:nvSpPr>
        <p:spPr>
          <a:xfrm>
            <a:off x="0" y="2572385"/>
            <a:ext cx="2870835" cy="825419"/>
          </a:xfrm>
          <a:prstGeom prst="rect">
            <a:avLst/>
          </a:prstGeom>
          <a:noFill/>
        </p:spPr>
        <p:txBody>
          <a:bodyPr wrap="square" rtlCol="0">
            <a:spAutoFit/>
          </a:bodyPr>
          <a:lstStyle/>
          <a:p>
            <a:pPr algn="ctr">
              <a:lnSpc>
                <a:spcPct val="150000"/>
              </a:lnSpc>
            </a:pPr>
            <a:r>
              <a:rPr lang="en-US" altLang="zh-CN" sz="3600" b="1" dirty="0">
                <a:solidFill>
                  <a:schemeClr val="bg1"/>
                </a:solidFill>
                <a:latin typeface="微软雅黑" panose="020B0503020204020204" charset="-122"/>
                <a:ea typeface="微软雅黑" panose="020B0503020204020204" charset="-122"/>
                <a:sym typeface="+mn-ea"/>
              </a:rPr>
              <a:t>Agenda</a:t>
            </a:r>
            <a:endParaRPr lang="en-US" altLang="zh-CN" sz="3600" dirty="0">
              <a:solidFill>
                <a:schemeClr val="bg1"/>
              </a:solidFill>
              <a:latin typeface="微软雅黑" panose="020B0503020204020204" charset="-122"/>
              <a:ea typeface="微软雅黑" panose="020B0503020204020204" charset="-122"/>
              <a:sym typeface="+mn-ea"/>
            </a:endParaRPr>
          </a:p>
        </p:txBody>
      </p:sp>
      <p:sp>
        <p:nvSpPr>
          <p:cNvPr id="13" name="文本框 12"/>
          <p:cNvSpPr txBox="1"/>
          <p:nvPr/>
        </p:nvSpPr>
        <p:spPr>
          <a:xfrm>
            <a:off x="5548592" y="717914"/>
            <a:ext cx="3568502" cy="369332"/>
          </a:xfrm>
          <a:prstGeom prst="rect">
            <a:avLst/>
          </a:prstGeom>
          <a:noFill/>
        </p:spPr>
        <p:txBody>
          <a:bodyPr wrap="square" rtlCol="0" anchor="t">
            <a:spAutoFit/>
          </a:bodyPr>
          <a:lstStyle/>
          <a:p>
            <a:pPr algn="l"/>
            <a:r>
              <a:rPr lang="en-US" altLang="zh-CN" dirty="0">
                <a:solidFill>
                  <a:schemeClr val="bg1">
                    <a:lumMod val="50000"/>
                  </a:schemeClr>
                </a:solidFill>
                <a:latin typeface="微软雅黑" panose="020B0503020204020204" charset="-122"/>
                <a:ea typeface="微软雅黑" panose="020B0503020204020204" charset="-122"/>
                <a:sym typeface="+mn-ea"/>
              </a:rPr>
              <a:t>Background of GNNs</a:t>
            </a:r>
            <a:endParaRPr lang="zh-CN" altLang="zh-CN" dirty="0">
              <a:solidFill>
                <a:schemeClr val="bg1">
                  <a:lumMod val="50000"/>
                </a:schemeClr>
              </a:solidFill>
              <a:latin typeface="微软雅黑" panose="020B0503020204020204" charset="-122"/>
              <a:ea typeface="微软雅黑" panose="020B0503020204020204" charset="-122"/>
              <a:sym typeface="+mn-ea"/>
            </a:endParaRPr>
          </a:p>
        </p:txBody>
      </p:sp>
      <p:sp>
        <p:nvSpPr>
          <p:cNvPr id="41" name="文本框 40"/>
          <p:cNvSpPr txBox="1"/>
          <p:nvPr/>
        </p:nvSpPr>
        <p:spPr>
          <a:xfrm>
            <a:off x="5541150" y="1895601"/>
            <a:ext cx="3704450"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Recommendation</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6" name="椭圆 45"/>
          <p:cNvSpPr/>
          <p:nvPr/>
        </p:nvSpPr>
        <p:spPr>
          <a:xfrm flipH="1">
            <a:off x="4360545" y="278611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47" name="文本框 46"/>
          <p:cNvSpPr txBox="1"/>
          <p:nvPr/>
        </p:nvSpPr>
        <p:spPr>
          <a:xfrm>
            <a:off x="5541150" y="2989622"/>
            <a:ext cx="3382717"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Bioinformatics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9" name="文本框 48"/>
          <p:cNvSpPr txBox="1"/>
          <p:nvPr/>
        </p:nvSpPr>
        <p:spPr>
          <a:xfrm>
            <a:off x="5603719" y="4215813"/>
            <a:ext cx="3513375"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Particle</a:t>
            </a:r>
            <a:r>
              <a:rPr lang="en-US" altLang="zh-CN" dirty="0">
                <a:solidFill>
                  <a:schemeClr val="bg1">
                    <a:lumMod val="65000"/>
                  </a:schemeClr>
                </a:solidFill>
                <a:latin typeface="微软雅黑" panose="020B0503020204020204" charset="-122"/>
                <a:ea typeface="微软雅黑" panose="020B0503020204020204" charset="-122"/>
                <a:sym typeface="+mn-ea"/>
              </a:rPr>
              <a:t> </a:t>
            </a:r>
            <a:r>
              <a:rPr lang="en-US" altLang="zh-CN" b="1" dirty="0">
                <a:solidFill>
                  <a:schemeClr val="bg1">
                    <a:lumMod val="65000"/>
                  </a:schemeClr>
                </a:solidFill>
                <a:latin typeface="微软雅黑" panose="020B0503020204020204" charset="-122"/>
                <a:ea typeface="微软雅黑" panose="020B0503020204020204" charset="-122"/>
                <a:sym typeface="+mn-ea"/>
              </a:rPr>
              <a:t>Physics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8" name="椭圆 47"/>
          <p:cNvSpPr/>
          <p:nvPr/>
        </p:nvSpPr>
        <p:spPr>
          <a:xfrm flipH="1">
            <a:off x="4360545" y="393990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2" name="Picture 1">
            <a:extLst>
              <a:ext uri="{FF2B5EF4-FFF2-40B4-BE49-F238E27FC236}">
                <a16:creationId xmlns:a16="http://schemas.microsoft.com/office/drawing/2014/main" id="{6C52C8D6-9474-7540-8451-DB6FA5E9C94D}"/>
              </a:ext>
            </a:extLst>
          </p:cNvPr>
          <p:cNvPicPr>
            <a:picLocks noChangeAspect="1"/>
          </p:cNvPicPr>
          <p:nvPr/>
        </p:nvPicPr>
        <p:blipFill>
          <a:blip r:embed="rId2"/>
          <a:stretch>
            <a:fillRect/>
          </a:stretch>
        </p:blipFill>
        <p:spPr>
          <a:xfrm>
            <a:off x="-9526" y="2069347"/>
            <a:ext cx="2880359" cy="698500"/>
          </a:xfrm>
          <a:prstGeom prst="rect">
            <a:avLst/>
          </a:prstGeom>
        </p:spPr>
      </p:pic>
      <p:pic>
        <p:nvPicPr>
          <p:cNvPr id="4" name="Graphic 3" descr="DNA with solid fill">
            <a:extLst>
              <a:ext uri="{FF2B5EF4-FFF2-40B4-BE49-F238E27FC236}">
                <a16:creationId xmlns:a16="http://schemas.microsoft.com/office/drawing/2014/main" id="{5923849E-1B70-60B6-8145-B1A6CDCE7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238" y="2906780"/>
            <a:ext cx="647333" cy="647333"/>
          </a:xfrm>
          <a:prstGeom prst="rect">
            <a:avLst/>
          </a:prstGeom>
        </p:spPr>
      </p:pic>
      <p:pic>
        <p:nvPicPr>
          <p:cNvPr id="8" name="Graphic 7" descr="User network outline">
            <a:extLst>
              <a:ext uri="{FF2B5EF4-FFF2-40B4-BE49-F238E27FC236}">
                <a16:creationId xmlns:a16="http://schemas.microsoft.com/office/drawing/2014/main" id="{DFC889DA-9940-DE66-8DBC-4A78F042A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2657" y="1707439"/>
            <a:ext cx="697872" cy="697872"/>
          </a:xfrm>
          <a:prstGeom prst="rect">
            <a:avLst/>
          </a:prstGeom>
        </p:spPr>
      </p:pic>
      <p:sp>
        <p:nvSpPr>
          <p:cNvPr id="10" name="文本框 48">
            <a:extLst>
              <a:ext uri="{FF2B5EF4-FFF2-40B4-BE49-F238E27FC236}">
                <a16:creationId xmlns:a16="http://schemas.microsoft.com/office/drawing/2014/main" id="{9BB49313-E0CB-99C6-CFFD-7F92B258A482}"/>
              </a:ext>
            </a:extLst>
          </p:cNvPr>
          <p:cNvSpPr txBox="1"/>
          <p:nvPr/>
        </p:nvSpPr>
        <p:spPr>
          <a:xfrm>
            <a:off x="5620348" y="5459270"/>
            <a:ext cx="2142990" cy="369332"/>
          </a:xfrm>
          <a:prstGeom prst="rect">
            <a:avLst/>
          </a:prstGeom>
          <a:noFill/>
        </p:spPr>
        <p:txBody>
          <a:bodyPr wrap="square" rtlCol="0" anchor="t">
            <a:spAutoFit/>
          </a:bodyPr>
          <a:lstStyle/>
          <a:p>
            <a:r>
              <a:rPr lang="en-US" altLang="zh-CN" dirty="0">
                <a:solidFill>
                  <a:schemeClr val="accent6">
                    <a:lumMod val="50000"/>
                  </a:schemeClr>
                </a:solidFill>
                <a:latin typeface="微软雅黑" panose="020B0503020204020204" charset="-122"/>
                <a:ea typeface="微软雅黑" panose="020B0503020204020204" charset="-122"/>
                <a:sym typeface="+mn-ea"/>
              </a:rPr>
              <a:t>Conclusions</a:t>
            </a:r>
            <a:endParaRPr lang="zh-CN" altLang="en-US" dirty="0">
              <a:solidFill>
                <a:schemeClr val="accent6">
                  <a:lumMod val="50000"/>
                </a:schemeClr>
              </a:solidFill>
              <a:latin typeface="微软雅黑" panose="020B0503020204020204" charset="-122"/>
              <a:ea typeface="微软雅黑" panose="020B0503020204020204" charset="-122"/>
              <a:sym typeface="+mn-ea"/>
            </a:endParaRPr>
          </a:p>
        </p:txBody>
      </p:sp>
      <p:sp>
        <p:nvSpPr>
          <p:cNvPr id="11" name="椭圆 47">
            <a:extLst>
              <a:ext uri="{FF2B5EF4-FFF2-40B4-BE49-F238E27FC236}">
                <a16:creationId xmlns:a16="http://schemas.microsoft.com/office/drawing/2014/main" id="{5A1D1ECE-5265-0D94-BC2C-0D93DA2DFEBB}"/>
              </a:ext>
            </a:extLst>
          </p:cNvPr>
          <p:cNvSpPr/>
          <p:nvPr/>
        </p:nvSpPr>
        <p:spPr>
          <a:xfrm flipH="1">
            <a:off x="4369435" y="5211444"/>
            <a:ext cx="848726" cy="8487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15" name="Graphic 14" descr="Atom with solid fill">
            <a:extLst>
              <a:ext uri="{FF2B5EF4-FFF2-40B4-BE49-F238E27FC236}">
                <a16:creationId xmlns:a16="http://schemas.microsoft.com/office/drawing/2014/main" id="{BDE5E765-89C1-E0D1-4B7F-71DA6549D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5209" y="3976115"/>
            <a:ext cx="848727" cy="848727"/>
          </a:xfrm>
          <a:prstGeom prst="rect">
            <a:avLst/>
          </a:prstGeom>
        </p:spPr>
      </p:pic>
      <p:pic>
        <p:nvPicPr>
          <p:cNvPr id="17" name="Graphic 16" descr="Signature with solid fill">
            <a:extLst>
              <a:ext uri="{FF2B5EF4-FFF2-40B4-BE49-F238E27FC236}">
                <a16:creationId xmlns:a16="http://schemas.microsoft.com/office/drawing/2014/main" id="{B671DDA7-A4BF-DFCE-9B8B-840A018F84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9219" y="5318047"/>
            <a:ext cx="581824" cy="581824"/>
          </a:xfrm>
          <a:prstGeom prst="rect">
            <a:avLst/>
          </a:prstGeom>
        </p:spPr>
      </p:pic>
      <p:sp>
        <p:nvSpPr>
          <p:cNvPr id="3" name="椭圆 34">
            <a:extLst>
              <a:ext uri="{FF2B5EF4-FFF2-40B4-BE49-F238E27FC236}">
                <a16:creationId xmlns:a16="http://schemas.microsoft.com/office/drawing/2014/main" id="{72CD4CF0-BC37-F238-31B3-B9B44D37B30A}"/>
              </a:ext>
            </a:extLst>
          </p:cNvPr>
          <p:cNvSpPr/>
          <p:nvPr/>
        </p:nvSpPr>
        <p:spPr>
          <a:xfrm flipH="1">
            <a:off x="4401454" y="46398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pic>
        <p:nvPicPr>
          <p:cNvPr id="7" name="Graphic 6" descr="Books on shelf with solid fill">
            <a:extLst>
              <a:ext uri="{FF2B5EF4-FFF2-40B4-BE49-F238E27FC236}">
                <a16:creationId xmlns:a16="http://schemas.microsoft.com/office/drawing/2014/main" id="{6E81E833-5C97-F886-5B31-B4B7B150C0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61238" y="556974"/>
            <a:ext cx="742698" cy="742698"/>
          </a:xfrm>
          <a:prstGeom prst="rect">
            <a:avLst/>
          </a:prstGeom>
        </p:spPr>
      </p:pic>
    </p:spTree>
    <p:extLst>
      <p:ext uri="{BB962C8B-B14F-4D97-AF65-F5344CB8AC3E}">
        <p14:creationId xmlns:p14="http://schemas.microsoft.com/office/powerpoint/2010/main" val="281084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8" y="368935"/>
            <a:ext cx="4811955" cy="461665"/>
          </a:xfrm>
          <a:prstGeom prst="rect">
            <a:avLst/>
          </a:prstGeom>
          <a:noFill/>
        </p:spPr>
        <p:txBody>
          <a:bodyPr wrap="square" rtlCol="0" anchor="t">
            <a:spAutoFit/>
          </a:bodyPr>
          <a:lstStyle/>
          <a:p>
            <a:pPr algn="l"/>
            <a:r>
              <a:rPr lang="en-US" altLang="zh-CN" sz="2400" b="1" dirty="0">
                <a:solidFill>
                  <a:schemeClr val="accent6">
                    <a:lumMod val="50000"/>
                  </a:schemeClr>
                </a:solidFill>
                <a:latin typeface="微软雅黑" panose="020B0503020204020204" charset="-122"/>
                <a:ea typeface="微软雅黑" panose="020B0503020204020204" charset="-122"/>
                <a:sym typeface="+mn-ea"/>
              </a:rPr>
              <a:t>Conclusions</a:t>
            </a:r>
            <a:endParaRPr lang="zh-CN" altLang="en-US" sz="2400" b="1" dirty="0">
              <a:solidFill>
                <a:schemeClr val="accent6">
                  <a:lumMod val="50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3" name="TextBox 2">
            <a:extLst>
              <a:ext uri="{FF2B5EF4-FFF2-40B4-BE49-F238E27FC236}">
                <a16:creationId xmlns:a16="http://schemas.microsoft.com/office/drawing/2014/main" id="{5E5A71D2-C237-63EE-6542-84E2209A342F}"/>
              </a:ext>
            </a:extLst>
          </p:cNvPr>
          <p:cNvSpPr txBox="1"/>
          <p:nvPr/>
        </p:nvSpPr>
        <p:spPr>
          <a:xfrm>
            <a:off x="363223" y="1472470"/>
            <a:ext cx="10625328" cy="3913059"/>
          </a:xfrm>
          <a:prstGeom prst="rect">
            <a:avLst/>
          </a:prstGeom>
          <a:noFill/>
        </p:spPr>
        <p:txBody>
          <a:bodyPr wrap="square" rtlCol="0">
            <a:spAutoFit/>
          </a:bodyPr>
          <a:lstStyle/>
          <a:p>
            <a:pPr marL="342900" indent="-342900">
              <a:lnSpc>
                <a:spcPct val="150000"/>
              </a:lnSpc>
              <a:buFont typeface="Wingdings" pitchFamily="2" charset="2"/>
              <a:buChar char="v"/>
            </a:pPr>
            <a:r>
              <a:rPr lang="en-GB" sz="2400" dirty="0"/>
              <a:t>Graph data is ubiquitous and the world is more connected than you think.</a:t>
            </a:r>
          </a:p>
          <a:p>
            <a:pPr marL="342900" indent="-342900">
              <a:lnSpc>
                <a:spcPct val="150000"/>
              </a:lnSpc>
              <a:buFont typeface="Wingdings" pitchFamily="2" charset="2"/>
              <a:buChar char="v"/>
            </a:pPr>
            <a:r>
              <a:rPr lang="en-GB" sz="2400" dirty="0"/>
              <a:t>Graph is a convenient data structure that can be used to represent the relational network among e-commerce (user-item), biomedical (gene, disease, mRNA, drug) and physical (matter-cell) data.</a:t>
            </a:r>
          </a:p>
          <a:p>
            <a:pPr marL="342900" indent="-342900">
              <a:lnSpc>
                <a:spcPct val="150000"/>
              </a:lnSpc>
              <a:buFont typeface="Wingdings" pitchFamily="2" charset="2"/>
              <a:buChar char="v"/>
            </a:pPr>
            <a:r>
              <a:rPr lang="en-GB" sz="2400" dirty="0"/>
              <a:t>We can design effective Graph Neural Networks to represent the complex relations between nodes within graphs such that we can use GNNs to predict unseen relations, properties of graphs and properties of edges/nodes. </a:t>
            </a:r>
          </a:p>
        </p:txBody>
      </p:sp>
    </p:spTree>
    <p:extLst>
      <p:ext uri="{BB962C8B-B14F-4D97-AF65-F5344CB8AC3E}">
        <p14:creationId xmlns:p14="http://schemas.microsoft.com/office/powerpoint/2010/main" val="245023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4" name="Title 1">
            <a:extLst>
              <a:ext uri="{FF2B5EF4-FFF2-40B4-BE49-F238E27FC236}">
                <a16:creationId xmlns:a16="http://schemas.microsoft.com/office/drawing/2014/main" id="{8E954A07-A28D-767D-F215-D98228BF9A9E}"/>
              </a:ext>
            </a:extLst>
          </p:cNvPr>
          <p:cNvSpPr>
            <a:spLocks noGrp="1"/>
          </p:cNvSpPr>
          <p:nvPr>
            <p:ph type="title"/>
          </p:nvPr>
        </p:nvSpPr>
        <p:spPr>
          <a:xfrm>
            <a:off x="1803402" y="852170"/>
            <a:ext cx="8090453" cy="1143000"/>
          </a:xfrm>
        </p:spPr>
        <p:txBody>
          <a:bodyPr>
            <a:normAutofit/>
          </a:bodyPr>
          <a:lstStyle/>
          <a:p>
            <a:pPr algn="ctr"/>
            <a:r>
              <a:rPr lang="en-US" sz="3000" b="1" dirty="0"/>
              <a:t>Acknowledgements </a:t>
            </a:r>
            <a:r>
              <a:rPr lang="en-US" altLang="zh-CN" sz="3000" b="1" dirty="0"/>
              <a:t>&amp;</a:t>
            </a:r>
            <a:r>
              <a:rPr lang="zh-CN" altLang="en-US" sz="3000" b="1" dirty="0"/>
              <a:t> </a:t>
            </a:r>
            <a:r>
              <a:rPr lang="en-US" altLang="zh-CN" sz="3000" b="1" dirty="0"/>
              <a:t>References</a:t>
            </a:r>
            <a:endParaRPr lang="en-US" sz="3000" b="1" dirty="0"/>
          </a:p>
        </p:txBody>
      </p:sp>
      <p:sp>
        <p:nvSpPr>
          <p:cNvPr id="6" name="Content Placeholder 2">
            <a:extLst>
              <a:ext uri="{FF2B5EF4-FFF2-40B4-BE49-F238E27FC236}">
                <a16:creationId xmlns:a16="http://schemas.microsoft.com/office/drawing/2014/main" id="{54FA420B-A1BF-3CD2-C834-EC500B954EB0}"/>
              </a:ext>
            </a:extLst>
          </p:cNvPr>
          <p:cNvSpPr>
            <a:spLocks noGrp="1"/>
          </p:cNvSpPr>
          <p:nvPr>
            <p:ph idx="1"/>
          </p:nvPr>
        </p:nvSpPr>
        <p:spPr>
          <a:xfrm>
            <a:off x="838200" y="1856834"/>
            <a:ext cx="10515600" cy="5604669"/>
          </a:xfrm>
        </p:spPr>
        <p:txBody>
          <a:bodyPr>
            <a:noAutofit/>
          </a:bodyPr>
          <a:lstStyle/>
          <a:p>
            <a:r>
              <a:rPr lang="en-US" sz="1800" dirty="0"/>
              <a:t>Some slides from Dr Zaiqiao Meng (University of Glasgow)</a:t>
            </a:r>
          </a:p>
          <a:p>
            <a:r>
              <a:rPr lang="en-US" altLang="zh-CN" sz="1800" dirty="0"/>
              <a:t>Some</a:t>
            </a:r>
            <a:r>
              <a:rPr lang="zh-CN" altLang="en-US" sz="1800" dirty="0"/>
              <a:t> </a:t>
            </a:r>
            <a:r>
              <a:rPr lang="en-US" altLang="zh-CN" sz="1800" dirty="0"/>
              <a:t>slides</a:t>
            </a:r>
            <a:r>
              <a:rPr lang="zh-CN" altLang="en-US" sz="1800" dirty="0"/>
              <a:t> </a:t>
            </a:r>
            <a:r>
              <a:rPr lang="en-US" altLang="zh-CN" sz="1800" dirty="0"/>
              <a:t>from</a:t>
            </a:r>
            <a:r>
              <a:rPr lang="zh-CN" altLang="en-US" sz="1800" dirty="0"/>
              <a:t> </a:t>
            </a:r>
            <a:r>
              <a:rPr lang="en-GB" altLang="zh-CN" sz="1800" dirty="0"/>
              <a:t>Dr </a:t>
            </a:r>
            <a:r>
              <a:rPr lang="en-GB" altLang="zh-CN" sz="1800" dirty="0" err="1"/>
              <a:t>Shangsong</a:t>
            </a:r>
            <a:r>
              <a:rPr lang="en-GB" altLang="zh-CN" sz="1800" dirty="0"/>
              <a:t> Liang (MBZUAI)</a:t>
            </a:r>
          </a:p>
          <a:p>
            <a:r>
              <a:rPr lang="en-GB" altLang="zh-CN" sz="1800" dirty="0" err="1"/>
              <a:t>Kipf</a:t>
            </a:r>
            <a:r>
              <a:rPr lang="en-GB" altLang="zh-CN" sz="1800" dirty="0"/>
              <a:t>, T. N. &amp; Welling, M. Semi-supervised classification with graph convolutional networks. ICLR 2017</a:t>
            </a:r>
          </a:p>
          <a:p>
            <a:r>
              <a:rPr lang="en-GB" altLang="zh-CN" sz="1800" dirty="0"/>
              <a:t>Liu, S., </a:t>
            </a:r>
            <a:r>
              <a:rPr lang="en-GB" altLang="zh-CN" sz="1800" dirty="0" err="1"/>
              <a:t>Ounis</a:t>
            </a:r>
            <a:r>
              <a:rPr lang="en-GB" altLang="zh-CN" sz="1800" dirty="0"/>
              <a:t>, I., Macdonald, C. &amp; Meng, Z. A Heterogeneous Graph Neural Model for Cold-start Recommendation. </a:t>
            </a:r>
            <a:r>
              <a:rPr lang="en-US" altLang="zh-CN" sz="1800" dirty="0"/>
              <a:t>SIGIR2020</a:t>
            </a:r>
            <a:r>
              <a:rPr lang="en-GB" altLang="zh-CN" sz="1800" dirty="0"/>
              <a:t>.</a:t>
            </a:r>
          </a:p>
          <a:p>
            <a:r>
              <a:rPr lang="en-US" sz="1800" b="0" i="0" dirty="0">
                <a:solidFill>
                  <a:srgbClr val="222222"/>
                </a:solidFill>
                <a:effectLst/>
              </a:rPr>
              <a:t>Liu S, Meng Z, Macdonald C, </a:t>
            </a:r>
            <a:r>
              <a:rPr lang="en-US" sz="1800" b="0" i="0" dirty="0" err="1">
                <a:solidFill>
                  <a:srgbClr val="222222"/>
                </a:solidFill>
                <a:effectLst/>
              </a:rPr>
              <a:t>Ounis</a:t>
            </a:r>
            <a:r>
              <a:rPr lang="en-US" sz="1800" b="0" i="0" dirty="0">
                <a:solidFill>
                  <a:srgbClr val="222222"/>
                </a:solidFill>
                <a:effectLst/>
              </a:rPr>
              <a:t> I. Graph neural pre-training for recommendation with side information. ACM Transactions on Information Systems. 2022 Oct 4.</a:t>
            </a:r>
            <a:endParaRPr lang="en-GB" altLang="zh-CN" sz="1800" dirty="0"/>
          </a:p>
          <a:p>
            <a:r>
              <a:rPr lang="en-GB" altLang="zh-CN" sz="1800" dirty="0" err="1"/>
              <a:t>Velickovic</a:t>
            </a:r>
            <a:r>
              <a:rPr lang="en-GB" altLang="zh-CN" sz="1800" dirty="0"/>
              <a:t>, P. et al. Graph attention networks. ICLR 2018.</a:t>
            </a:r>
          </a:p>
          <a:p>
            <a:r>
              <a:rPr lang="en-US" sz="1800" b="0" i="0" dirty="0">
                <a:solidFill>
                  <a:srgbClr val="222222"/>
                </a:solidFill>
                <a:effectLst/>
              </a:rPr>
              <a:t>Feng Y, You H, Zhang Z, Ji R, Gao Y. Hypergraph neural networks. In Proceedings of the AAAI 2019. </a:t>
            </a:r>
            <a:endParaRPr lang="en-GB" altLang="zh-CN" sz="1800" dirty="0"/>
          </a:p>
          <a:p>
            <a:r>
              <a:rPr lang="en-US" sz="1800" b="0" i="0" dirty="0">
                <a:solidFill>
                  <a:srgbClr val="222222"/>
                </a:solidFill>
                <a:effectLst/>
              </a:rPr>
              <a:t>Shlomi J, Battaglia P, </a:t>
            </a:r>
            <a:r>
              <a:rPr lang="en-US" sz="1800" b="0" i="0" dirty="0" err="1">
                <a:solidFill>
                  <a:srgbClr val="222222"/>
                </a:solidFill>
                <a:effectLst/>
              </a:rPr>
              <a:t>Vlimant</a:t>
            </a:r>
            <a:r>
              <a:rPr lang="en-US" sz="1800" b="0" i="0" dirty="0">
                <a:solidFill>
                  <a:srgbClr val="222222"/>
                </a:solidFill>
                <a:effectLst/>
              </a:rPr>
              <a:t> JR. Graph neural networks in particle physics. Machine Learning: Science and Technology. 2020 Dec 29;2(2):021001.</a:t>
            </a:r>
          </a:p>
          <a:p>
            <a:r>
              <a:rPr lang="en-US" sz="1800" b="0" i="0" dirty="0">
                <a:solidFill>
                  <a:srgbClr val="222222"/>
                </a:solidFill>
                <a:effectLst/>
              </a:rPr>
              <a:t>Zhang XM, Liang L, Liu L, Tang MJ. Graph neural networks and their current applications in bioinformatics. Frontiers in genetics. 2021;12.</a:t>
            </a:r>
            <a:endParaRPr lang="en-GB" altLang="zh-CN" sz="1800" dirty="0"/>
          </a:p>
        </p:txBody>
      </p:sp>
    </p:spTree>
    <p:extLst>
      <p:ext uri="{BB962C8B-B14F-4D97-AF65-F5344CB8AC3E}">
        <p14:creationId xmlns:p14="http://schemas.microsoft.com/office/powerpoint/2010/main" val="248173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10" name="Rectangle 3">
            <a:extLst>
              <a:ext uri="{FF2B5EF4-FFF2-40B4-BE49-F238E27FC236}">
                <a16:creationId xmlns:a16="http://schemas.microsoft.com/office/drawing/2014/main" id="{9AEBF60B-1423-AD8A-B25F-00F83124598E}"/>
              </a:ext>
            </a:extLst>
          </p:cNvPr>
          <p:cNvSpPr txBox="1">
            <a:spLocks noChangeArrowheads="1"/>
          </p:cNvSpPr>
          <p:nvPr/>
        </p:nvSpPr>
        <p:spPr bwMode="auto">
          <a:xfrm>
            <a:off x="6096000" y="3274406"/>
            <a:ext cx="4858512" cy="2596042"/>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a:solidFill>
                  <a:srgbClr val="003B69"/>
                </a:solidFill>
                <a:latin typeface="Calibri" panose="020F0502020204030204" pitchFamily="34" charset="0"/>
                <a:cs typeface="Calibri" panose="020F0502020204030204" pitchFamily="34" charset="0"/>
              </a:rPr>
              <a:t>Contact </a:t>
            </a:r>
            <a:r>
              <a:rPr lang="en-GB" b="1" dirty="0">
                <a:solidFill>
                  <a:schemeClr val="accent1">
                    <a:lumMod val="50000"/>
                  </a:schemeClr>
                </a:solidFill>
                <a:latin typeface="Calibri" panose="020F0502020204030204" pitchFamily="34" charset="0"/>
                <a:cs typeface="Calibri" panose="020F0502020204030204" pitchFamily="34" charset="0"/>
              </a:rPr>
              <a:t>details</a:t>
            </a:r>
            <a:r>
              <a:rPr lang="en-GB" b="1" dirty="0">
                <a:solidFill>
                  <a:srgbClr val="003B69"/>
                </a:solidFill>
                <a:latin typeface="Calibri" panose="020F0502020204030204" pitchFamily="34" charset="0"/>
                <a:cs typeface="Calibri" panose="020F0502020204030204" pitchFamily="34" charset="0"/>
              </a:rPr>
              <a:t>:</a:t>
            </a:r>
          </a:p>
          <a:p>
            <a:r>
              <a:rPr lang="en-GB" altLang="zh-CN" b="1" dirty="0">
                <a:solidFill>
                  <a:schemeClr val="accent1">
                    <a:lumMod val="50000"/>
                  </a:schemeClr>
                </a:solidFill>
                <a:latin typeface="Calibri" panose="020F0502020204030204" pitchFamily="34" charset="0"/>
                <a:cs typeface="Calibri" panose="020F0502020204030204" pitchFamily="34" charset="0"/>
              </a:rPr>
              <a:t>Email: </a:t>
            </a:r>
            <a:r>
              <a:rPr lang="en-GB" altLang="zh-CN" b="1" u="sng" dirty="0" err="1">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t>
            </a:r>
            <a:r>
              <a:rPr lang="en-GB" altLang="zh-CN" b="1" u="sng" dirty="0" err="1">
                <a:solidFill>
                  <a:schemeClr val="accent1">
                    <a:lumMod val="50000"/>
                  </a:schemeClr>
                </a:solidFill>
                <a:latin typeface="Calibri" panose="020F0502020204030204" pitchFamily="34" charset="0"/>
                <a:cs typeface="Calibri" panose="020F0502020204030204" pitchFamily="34" charset="0"/>
              </a:rPr>
              <a:t>iwei.liu</a:t>
            </a:r>
            <a:r>
              <a:rPr lang="en-GB" altLang="zh-CN" b="1" u="sng" dirty="0" err="1">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@mbzuai.ac.</a:t>
            </a:r>
            <a:r>
              <a:rPr lang="en-GB" altLang="zh-CN" b="1" u="sng" dirty="0" err="1">
                <a:solidFill>
                  <a:schemeClr val="accent1">
                    <a:lumMod val="50000"/>
                  </a:schemeClr>
                </a:solidFill>
                <a:latin typeface="Calibri" panose="020F0502020204030204" pitchFamily="34" charset="0"/>
                <a:cs typeface="Calibri" panose="020F0502020204030204" pitchFamily="34" charset="0"/>
              </a:rPr>
              <a:t>ae</a:t>
            </a:r>
            <a:endParaRPr lang="en-GB" altLang="zh-CN" b="1" u="sng" dirty="0">
              <a:solidFill>
                <a:schemeClr val="accent1">
                  <a:lumMod val="50000"/>
                </a:schemeClr>
              </a:solidFill>
              <a:latin typeface="Calibri" panose="020F0502020204030204" pitchFamily="34" charset="0"/>
              <a:cs typeface="Calibri" panose="020F0502020204030204" pitchFamily="34" charset="0"/>
            </a:endParaRPr>
          </a:p>
          <a:p>
            <a:r>
              <a:rPr lang="en-GB" altLang="zh-CN" b="1" dirty="0">
                <a:solidFill>
                  <a:srgbClr val="003B69"/>
                </a:solidFill>
                <a:latin typeface="Calibri" panose="020F0502020204030204" pitchFamily="34" charset="0"/>
                <a:cs typeface="Calibri" panose="020F0502020204030204" pitchFamily="34" charset="0"/>
              </a:rPr>
              <a:t>Twitter: </a:t>
            </a:r>
            <a:r>
              <a:rPr lang="en-GB" altLang="zh-CN" b="1" dirty="0" err="1">
                <a:solidFill>
                  <a:srgbClr val="003B69"/>
                </a:solidFill>
                <a:latin typeface="Calibri" panose="020F0502020204030204" pitchFamily="34" charset="0"/>
                <a:cs typeface="Calibri" panose="020F0502020204030204" pitchFamily="34" charset="0"/>
              </a:rPr>
              <a:t>TedSiwei</a:t>
            </a:r>
            <a:endParaRPr lang="en-US" altLang="zh-CN" dirty="0">
              <a:solidFill>
                <a:srgbClr val="003B69"/>
              </a:solidFill>
              <a:latin typeface="Calibri" panose="020F0502020204030204" pitchFamily="34" charset="0"/>
              <a:cs typeface="Calibri" panose="020F0502020204030204" pitchFamily="34" charset="0"/>
            </a:endParaRPr>
          </a:p>
        </p:txBody>
      </p:sp>
      <p:pic>
        <p:nvPicPr>
          <p:cNvPr id="4" name="Picture 3" descr="Qr code&#10;&#10;Description automatically generated">
            <a:extLst>
              <a:ext uri="{FF2B5EF4-FFF2-40B4-BE49-F238E27FC236}">
                <a16:creationId xmlns:a16="http://schemas.microsoft.com/office/drawing/2014/main" id="{FAB16495-7A76-00E7-9531-19F2C30D251D}"/>
              </a:ext>
            </a:extLst>
          </p:cNvPr>
          <p:cNvPicPr>
            <a:picLocks noChangeAspect="1"/>
          </p:cNvPicPr>
          <p:nvPr/>
        </p:nvPicPr>
        <p:blipFill>
          <a:blip r:embed="rId5"/>
          <a:stretch>
            <a:fillRect/>
          </a:stretch>
        </p:blipFill>
        <p:spPr>
          <a:xfrm>
            <a:off x="1803402" y="2035048"/>
            <a:ext cx="3568700" cy="3556000"/>
          </a:xfrm>
          <a:prstGeom prst="rect">
            <a:avLst/>
          </a:prstGeom>
        </p:spPr>
      </p:pic>
    </p:spTree>
    <p:extLst>
      <p:ext uri="{BB962C8B-B14F-4D97-AF65-F5344CB8AC3E}">
        <p14:creationId xmlns:p14="http://schemas.microsoft.com/office/powerpoint/2010/main" val="393184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25" y="-4445"/>
            <a:ext cx="2880360" cy="6854190"/>
          </a:xfrm>
          <a:prstGeom prst="rect">
            <a:avLst/>
          </a:prstGeom>
          <a:solidFill>
            <a:srgbClr val="035726"/>
          </a:solidFill>
          <a:ln>
            <a:solidFill>
              <a:srgbClr val="035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4369435" y="164655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12" name="文本框 11"/>
          <p:cNvSpPr txBox="1"/>
          <p:nvPr/>
        </p:nvSpPr>
        <p:spPr>
          <a:xfrm>
            <a:off x="0" y="2572385"/>
            <a:ext cx="2870835" cy="825419"/>
          </a:xfrm>
          <a:prstGeom prst="rect">
            <a:avLst/>
          </a:prstGeom>
          <a:noFill/>
        </p:spPr>
        <p:txBody>
          <a:bodyPr wrap="square" rtlCol="0">
            <a:spAutoFit/>
          </a:bodyPr>
          <a:lstStyle/>
          <a:p>
            <a:pPr algn="ctr">
              <a:lnSpc>
                <a:spcPct val="150000"/>
              </a:lnSpc>
            </a:pPr>
            <a:r>
              <a:rPr lang="en-US" altLang="zh-CN" sz="3600" b="1" dirty="0">
                <a:solidFill>
                  <a:schemeClr val="bg1"/>
                </a:solidFill>
                <a:latin typeface="微软雅黑" panose="020B0503020204020204" charset="-122"/>
                <a:ea typeface="微软雅黑" panose="020B0503020204020204" charset="-122"/>
                <a:sym typeface="+mn-ea"/>
              </a:rPr>
              <a:t>Agenda</a:t>
            </a:r>
            <a:endParaRPr lang="en-US" altLang="zh-CN" sz="3600" dirty="0">
              <a:solidFill>
                <a:schemeClr val="bg1"/>
              </a:solidFill>
              <a:latin typeface="微软雅黑" panose="020B0503020204020204" charset="-122"/>
              <a:ea typeface="微软雅黑" panose="020B0503020204020204" charset="-122"/>
              <a:sym typeface="+mn-ea"/>
            </a:endParaRPr>
          </a:p>
        </p:txBody>
      </p:sp>
      <p:sp>
        <p:nvSpPr>
          <p:cNvPr id="41" name="文本框 40"/>
          <p:cNvSpPr txBox="1"/>
          <p:nvPr/>
        </p:nvSpPr>
        <p:spPr>
          <a:xfrm>
            <a:off x="5541150" y="1895601"/>
            <a:ext cx="3704450"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Recommendation</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6" name="椭圆 45"/>
          <p:cNvSpPr/>
          <p:nvPr/>
        </p:nvSpPr>
        <p:spPr>
          <a:xfrm flipH="1">
            <a:off x="4360545" y="278611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47" name="文本框 46"/>
          <p:cNvSpPr txBox="1"/>
          <p:nvPr/>
        </p:nvSpPr>
        <p:spPr>
          <a:xfrm>
            <a:off x="5541150" y="2989622"/>
            <a:ext cx="3382717"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Bioinformatics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9" name="文本框 48"/>
          <p:cNvSpPr txBox="1"/>
          <p:nvPr/>
        </p:nvSpPr>
        <p:spPr>
          <a:xfrm>
            <a:off x="5603719" y="4215813"/>
            <a:ext cx="3513375"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Particle</a:t>
            </a:r>
            <a:r>
              <a:rPr lang="en-US" altLang="zh-CN" dirty="0">
                <a:solidFill>
                  <a:schemeClr val="bg1">
                    <a:lumMod val="65000"/>
                  </a:schemeClr>
                </a:solidFill>
                <a:latin typeface="微软雅黑" panose="020B0503020204020204" charset="-122"/>
                <a:ea typeface="微软雅黑" panose="020B0503020204020204" charset="-122"/>
                <a:sym typeface="+mn-ea"/>
              </a:rPr>
              <a:t> </a:t>
            </a:r>
            <a:r>
              <a:rPr lang="en-US" altLang="zh-CN" b="1" dirty="0">
                <a:solidFill>
                  <a:schemeClr val="bg1">
                    <a:lumMod val="65000"/>
                  </a:schemeClr>
                </a:solidFill>
                <a:latin typeface="微软雅黑" panose="020B0503020204020204" charset="-122"/>
                <a:ea typeface="微软雅黑" panose="020B0503020204020204" charset="-122"/>
                <a:sym typeface="+mn-ea"/>
              </a:rPr>
              <a:t>Physics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8" name="椭圆 47"/>
          <p:cNvSpPr/>
          <p:nvPr/>
        </p:nvSpPr>
        <p:spPr>
          <a:xfrm flipH="1">
            <a:off x="4360545" y="393990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2" name="Picture 1">
            <a:extLst>
              <a:ext uri="{FF2B5EF4-FFF2-40B4-BE49-F238E27FC236}">
                <a16:creationId xmlns:a16="http://schemas.microsoft.com/office/drawing/2014/main" id="{6C52C8D6-9474-7540-8451-DB6FA5E9C94D}"/>
              </a:ext>
            </a:extLst>
          </p:cNvPr>
          <p:cNvPicPr>
            <a:picLocks noChangeAspect="1"/>
          </p:cNvPicPr>
          <p:nvPr/>
        </p:nvPicPr>
        <p:blipFill>
          <a:blip r:embed="rId2"/>
          <a:stretch>
            <a:fillRect/>
          </a:stretch>
        </p:blipFill>
        <p:spPr>
          <a:xfrm>
            <a:off x="-9526" y="2069347"/>
            <a:ext cx="2880359" cy="698500"/>
          </a:xfrm>
          <a:prstGeom prst="rect">
            <a:avLst/>
          </a:prstGeom>
        </p:spPr>
      </p:pic>
      <p:pic>
        <p:nvPicPr>
          <p:cNvPr id="4" name="Graphic 3" descr="DNA with solid fill">
            <a:extLst>
              <a:ext uri="{FF2B5EF4-FFF2-40B4-BE49-F238E27FC236}">
                <a16:creationId xmlns:a16="http://schemas.microsoft.com/office/drawing/2014/main" id="{5923849E-1B70-60B6-8145-B1A6CDCE7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238" y="2906780"/>
            <a:ext cx="647333" cy="647333"/>
          </a:xfrm>
          <a:prstGeom prst="rect">
            <a:avLst/>
          </a:prstGeom>
        </p:spPr>
      </p:pic>
      <p:pic>
        <p:nvPicPr>
          <p:cNvPr id="8" name="Graphic 7" descr="User network outline">
            <a:extLst>
              <a:ext uri="{FF2B5EF4-FFF2-40B4-BE49-F238E27FC236}">
                <a16:creationId xmlns:a16="http://schemas.microsoft.com/office/drawing/2014/main" id="{DFC889DA-9940-DE66-8DBC-4A78F042A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9219" y="1733653"/>
            <a:ext cx="697872" cy="697872"/>
          </a:xfrm>
          <a:prstGeom prst="rect">
            <a:avLst/>
          </a:prstGeom>
        </p:spPr>
      </p:pic>
      <p:sp>
        <p:nvSpPr>
          <p:cNvPr id="10" name="文本框 48">
            <a:extLst>
              <a:ext uri="{FF2B5EF4-FFF2-40B4-BE49-F238E27FC236}">
                <a16:creationId xmlns:a16="http://schemas.microsoft.com/office/drawing/2014/main" id="{9BB49313-E0CB-99C6-CFFD-7F92B258A482}"/>
              </a:ext>
            </a:extLst>
          </p:cNvPr>
          <p:cNvSpPr txBox="1"/>
          <p:nvPr/>
        </p:nvSpPr>
        <p:spPr>
          <a:xfrm>
            <a:off x="5620348" y="5459270"/>
            <a:ext cx="2142990"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Conclusions</a:t>
            </a:r>
            <a:endParaRPr lang="zh-CN" altLang="en-US" dirty="0">
              <a:solidFill>
                <a:schemeClr val="bg1">
                  <a:lumMod val="65000"/>
                </a:schemeClr>
              </a:solidFill>
              <a:latin typeface="微软雅黑" panose="020B0503020204020204" charset="-122"/>
              <a:ea typeface="微软雅黑" panose="020B0503020204020204" charset="-122"/>
              <a:sym typeface="+mn-ea"/>
            </a:endParaRPr>
          </a:p>
        </p:txBody>
      </p:sp>
      <p:sp>
        <p:nvSpPr>
          <p:cNvPr id="11" name="椭圆 47">
            <a:extLst>
              <a:ext uri="{FF2B5EF4-FFF2-40B4-BE49-F238E27FC236}">
                <a16:creationId xmlns:a16="http://schemas.microsoft.com/office/drawing/2014/main" id="{5A1D1ECE-5265-0D94-BC2C-0D93DA2DFEBB}"/>
              </a:ext>
            </a:extLst>
          </p:cNvPr>
          <p:cNvSpPr/>
          <p:nvPr/>
        </p:nvSpPr>
        <p:spPr>
          <a:xfrm flipH="1">
            <a:off x="4369435" y="5211444"/>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15" name="Graphic 14" descr="Atom with solid fill">
            <a:extLst>
              <a:ext uri="{FF2B5EF4-FFF2-40B4-BE49-F238E27FC236}">
                <a16:creationId xmlns:a16="http://schemas.microsoft.com/office/drawing/2014/main" id="{BDE5E765-89C1-E0D1-4B7F-71DA6549D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9435" y="3939908"/>
            <a:ext cx="848727" cy="848727"/>
          </a:xfrm>
          <a:prstGeom prst="rect">
            <a:avLst/>
          </a:prstGeom>
        </p:spPr>
      </p:pic>
      <p:pic>
        <p:nvPicPr>
          <p:cNvPr id="17" name="Graphic 16" descr="Signature with solid fill">
            <a:extLst>
              <a:ext uri="{FF2B5EF4-FFF2-40B4-BE49-F238E27FC236}">
                <a16:creationId xmlns:a16="http://schemas.microsoft.com/office/drawing/2014/main" id="{B671DDA7-A4BF-DFCE-9B8B-840A018F84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9219" y="5318047"/>
            <a:ext cx="581824" cy="581824"/>
          </a:xfrm>
          <a:prstGeom prst="rect">
            <a:avLst/>
          </a:prstGeom>
        </p:spPr>
      </p:pic>
      <p:sp>
        <p:nvSpPr>
          <p:cNvPr id="5" name="文本框 12">
            <a:extLst>
              <a:ext uri="{FF2B5EF4-FFF2-40B4-BE49-F238E27FC236}">
                <a16:creationId xmlns:a16="http://schemas.microsoft.com/office/drawing/2014/main" id="{305EA783-F5E4-AA54-D9E3-BAFA1A5CB5B7}"/>
              </a:ext>
            </a:extLst>
          </p:cNvPr>
          <p:cNvSpPr txBox="1"/>
          <p:nvPr/>
        </p:nvSpPr>
        <p:spPr>
          <a:xfrm>
            <a:off x="5548592" y="717914"/>
            <a:ext cx="3568502" cy="369332"/>
          </a:xfrm>
          <a:prstGeom prst="rect">
            <a:avLst/>
          </a:prstGeom>
          <a:noFill/>
        </p:spPr>
        <p:txBody>
          <a:bodyPr wrap="square" rtlCol="0" anchor="t">
            <a:spAutoFit/>
          </a:bodyPr>
          <a:lstStyle/>
          <a:p>
            <a:pPr algn="l"/>
            <a:r>
              <a:rPr lang="en-US" altLang="zh-CN" dirty="0">
                <a:solidFill>
                  <a:schemeClr val="accent6">
                    <a:lumMod val="50000"/>
                  </a:schemeClr>
                </a:solidFill>
                <a:latin typeface="微软雅黑" panose="020B0503020204020204" charset="-122"/>
                <a:ea typeface="微软雅黑" panose="020B0503020204020204" charset="-122"/>
                <a:sym typeface="+mn-ea"/>
              </a:rPr>
              <a:t>Background of GNNs</a:t>
            </a:r>
            <a:endParaRPr lang="zh-CN" altLang="zh-CN" dirty="0">
              <a:solidFill>
                <a:schemeClr val="accent6">
                  <a:lumMod val="50000"/>
                </a:schemeClr>
              </a:solidFill>
              <a:latin typeface="微软雅黑" panose="020B0503020204020204" charset="-122"/>
              <a:ea typeface="微软雅黑" panose="020B0503020204020204" charset="-122"/>
              <a:sym typeface="+mn-ea"/>
            </a:endParaRPr>
          </a:p>
        </p:txBody>
      </p:sp>
      <p:sp>
        <p:nvSpPr>
          <p:cNvPr id="6" name="椭圆 34">
            <a:extLst>
              <a:ext uri="{FF2B5EF4-FFF2-40B4-BE49-F238E27FC236}">
                <a16:creationId xmlns:a16="http://schemas.microsoft.com/office/drawing/2014/main" id="{D11CF14B-5FC6-4E85-D399-FB1010B560D9}"/>
              </a:ext>
            </a:extLst>
          </p:cNvPr>
          <p:cNvSpPr/>
          <p:nvPr/>
        </p:nvSpPr>
        <p:spPr>
          <a:xfrm flipH="1">
            <a:off x="4401454" y="463989"/>
            <a:ext cx="848726" cy="8487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pic>
        <p:nvPicPr>
          <p:cNvPr id="7" name="Graphic 6" descr="Books on shelf with solid fill">
            <a:extLst>
              <a:ext uri="{FF2B5EF4-FFF2-40B4-BE49-F238E27FC236}">
                <a16:creationId xmlns:a16="http://schemas.microsoft.com/office/drawing/2014/main" id="{598998A3-5084-42AA-89F7-BC68CA51CF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44585" y="517003"/>
            <a:ext cx="742698" cy="742698"/>
          </a:xfrm>
          <a:prstGeom prst="rect">
            <a:avLst/>
          </a:prstGeom>
        </p:spPr>
      </p:pic>
    </p:spTree>
    <p:extLst>
      <p:ext uri="{BB962C8B-B14F-4D97-AF65-F5344CB8AC3E}">
        <p14:creationId xmlns:p14="http://schemas.microsoft.com/office/powerpoint/2010/main" val="181516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9" y="368935"/>
            <a:ext cx="2297854" cy="461665"/>
          </a:xfrm>
          <a:prstGeom prst="rect">
            <a:avLst/>
          </a:prstGeom>
          <a:noFill/>
        </p:spPr>
        <p:txBody>
          <a:bodyPr wrap="square" rtlCol="0" anchor="t">
            <a:spAutoFit/>
          </a:bodyPr>
          <a:lstStyle/>
          <a:p>
            <a:r>
              <a:rPr lang="en-US" altLang="zh-CN" sz="2400" b="1" dirty="0">
                <a:solidFill>
                  <a:srgbClr val="035726"/>
                </a:solidFill>
                <a:effectLst/>
                <a:latin typeface="微软雅黑" panose="020B0503020204020204" charset="-122"/>
                <a:ea typeface="微软雅黑" panose="020B0503020204020204" charset="-122"/>
                <a:sym typeface="+mn-ea"/>
              </a:rPr>
              <a:t>Background</a:t>
            </a:r>
            <a:endParaRPr lang="zh-CN" altLang="zh-CN" sz="2400" b="1" dirty="0">
              <a:solidFill>
                <a:srgbClr val="035726"/>
              </a:solidFill>
              <a:effectLst/>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2"/>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07A6D67D-5526-B886-CA9A-7C24A94AF6AD}"/>
              </a:ext>
            </a:extLst>
          </p:cNvPr>
          <p:cNvSpPr txBox="1"/>
          <p:nvPr/>
        </p:nvSpPr>
        <p:spPr>
          <a:xfrm>
            <a:off x="363223" y="1219200"/>
            <a:ext cx="11405444" cy="110799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What is Graph:</a:t>
            </a: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p:txBody>
      </p:sp>
      <p:sp>
        <p:nvSpPr>
          <p:cNvPr id="9" name="Content Placeholder 2">
            <a:extLst>
              <a:ext uri="{FF2B5EF4-FFF2-40B4-BE49-F238E27FC236}">
                <a16:creationId xmlns:a16="http://schemas.microsoft.com/office/drawing/2014/main" id="{82C609E2-BEFA-2199-1F9C-B1C71D8E4529}"/>
              </a:ext>
            </a:extLst>
          </p:cNvPr>
          <p:cNvSpPr>
            <a:spLocks noGrp="1"/>
          </p:cNvSpPr>
          <p:nvPr>
            <p:ph idx="1"/>
          </p:nvPr>
        </p:nvSpPr>
        <p:spPr>
          <a:xfrm>
            <a:off x="363223" y="2060882"/>
            <a:ext cx="8229600" cy="4800600"/>
          </a:xfrm>
        </p:spPr>
        <p:txBody>
          <a:bodyPr/>
          <a:lstStyle/>
          <a:p>
            <a:r>
              <a:rPr lang="en-GB" b="1" dirty="0"/>
              <a:t>G = ( V, E ) </a:t>
            </a:r>
          </a:p>
          <a:p>
            <a:pPr lvl="1"/>
            <a:r>
              <a:rPr lang="en-US" altLang="zh-CN" b="1" dirty="0"/>
              <a:t>V</a:t>
            </a:r>
            <a:r>
              <a:rPr lang="zh-CN" altLang="en-US" b="1" dirty="0"/>
              <a:t> </a:t>
            </a:r>
            <a:r>
              <a:rPr lang="en-US" altLang="zh-CN" b="1" dirty="0"/>
              <a:t>is</a:t>
            </a:r>
            <a:r>
              <a:rPr lang="zh-CN" altLang="en-US" b="1" dirty="0"/>
              <a:t> </a:t>
            </a:r>
            <a:r>
              <a:rPr lang="en-US" altLang="zh-CN" b="1" dirty="0"/>
              <a:t>a</a:t>
            </a:r>
            <a:r>
              <a:rPr lang="zh-CN" altLang="en-US" b="1" dirty="0"/>
              <a:t> </a:t>
            </a:r>
            <a:r>
              <a:rPr lang="en-US" altLang="zh-CN" b="1" dirty="0"/>
              <a:t>set</a:t>
            </a:r>
            <a:r>
              <a:rPr lang="zh-CN" altLang="en-US" b="1" dirty="0"/>
              <a:t> </a:t>
            </a:r>
            <a:r>
              <a:rPr lang="en-US" altLang="zh-CN" b="1" dirty="0"/>
              <a:t>of</a:t>
            </a:r>
            <a:r>
              <a:rPr lang="zh-CN" altLang="en-US" b="1" dirty="0"/>
              <a:t> </a:t>
            </a:r>
            <a:r>
              <a:rPr lang="en-US" altLang="zh-CN" b="1" dirty="0"/>
              <a:t>nodes</a:t>
            </a:r>
          </a:p>
          <a:p>
            <a:pPr lvl="1"/>
            <a:r>
              <a:rPr lang="en-US" altLang="zh-CN" b="1" dirty="0"/>
              <a:t>E</a:t>
            </a:r>
            <a:r>
              <a:rPr lang="zh-CN" altLang="en-US" b="1" dirty="0"/>
              <a:t> </a:t>
            </a:r>
            <a:r>
              <a:rPr lang="en-US" altLang="zh-CN" b="1" dirty="0"/>
              <a:t>is</a:t>
            </a:r>
            <a:r>
              <a:rPr lang="zh-CN" altLang="en-US" b="1" dirty="0"/>
              <a:t> </a:t>
            </a:r>
            <a:r>
              <a:rPr lang="en-US" altLang="zh-CN" b="1" dirty="0"/>
              <a:t>a</a:t>
            </a:r>
            <a:r>
              <a:rPr lang="zh-CN" altLang="en-US" b="1" dirty="0"/>
              <a:t> </a:t>
            </a:r>
            <a:r>
              <a:rPr lang="en-US" altLang="zh-CN" b="1" dirty="0"/>
              <a:t>set</a:t>
            </a:r>
            <a:r>
              <a:rPr lang="zh-CN" altLang="en-US" b="1" dirty="0"/>
              <a:t> </a:t>
            </a:r>
            <a:r>
              <a:rPr lang="en-US" altLang="zh-CN" b="1" dirty="0"/>
              <a:t>of</a:t>
            </a:r>
            <a:r>
              <a:rPr lang="zh-CN" altLang="en-US" b="1" dirty="0"/>
              <a:t> </a:t>
            </a:r>
            <a:r>
              <a:rPr lang="en-US" altLang="zh-CN" b="1" dirty="0"/>
              <a:t>edges/links/relations</a:t>
            </a:r>
          </a:p>
          <a:p>
            <a:pPr lvl="1"/>
            <a:r>
              <a:rPr lang="en-US" altLang="zh-CN" b="1" dirty="0"/>
              <a:t>Edges</a:t>
            </a:r>
            <a:r>
              <a:rPr lang="zh-CN" altLang="en-US" b="1" dirty="0"/>
              <a:t> </a:t>
            </a:r>
            <a:r>
              <a:rPr lang="en-US" altLang="zh-CN" b="1" dirty="0"/>
              <a:t>can</a:t>
            </a:r>
            <a:r>
              <a:rPr lang="zh-CN" altLang="en-US" b="1" dirty="0"/>
              <a:t> </a:t>
            </a:r>
            <a:r>
              <a:rPr lang="en-US" altLang="zh-CN" b="1" dirty="0"/>
              <a:t>be</a:t>
            </a:r>
            <a:r>
              <a:rPr lang="zh-CN" altLang="en-US" b="1" dirty="0"/>
              <a:t> </a:t>
            </a:r>
            <a:r>
              <a:rPr lang="en-US" altLang="zh-CN" b="1" dirty="0"/>
              <a:t>directed</a:t>
            </a:r>
            <a:r>
              <a:rPr lang="zh-CN" altLang="en-US" b="1" dirty="0"/>
              <a:t> </a:t>
            </a:r>
            <a:r>
              <a:rPr lang="en-US" altLang="zh-CN" b="1" dirty="0"/>
              <a:t>or</a:t>
            </a:r>
            <a:r>
              <a:rPr lang="zh-CN" altLang="en-US" b="1" dirty="0"/>
              <a:t> </a:t>
            </a:r>
            <a:r>
              <a:rPr lang="en-US" altLang="zh-CN" b="1" dirty="0"/>
              <a:t>undirected</a:t>
            </a:r>
            <a:endParaRPr lang="en-GB" altLang="zh-CN" dirty="0"/>
          </a:p>
          <a:p>
            <a:pPr marL="457200" lvl="1" indent="0">
              <a:buNone/>
            </a:pPr>
            <a:endParaRPr lang="en-US" altLang="zh-CN" b="1" dirty="0"/>
          </a:p>
          <a:p>
            <a:r>
              <a:rPr lang="en-US" altLang="zh-CN" sz="2400" dirty="0">
                <a:solidFill>
                  <a:schemeClr val="accent1"/>
                </a:solidFill>
              </a:rPr>
              <a:t>Nodes</a:t>
            </a:r>
            <a:r>
              <a:rPr lang="zh-CN" altLang="en-US" sz="2400" dirty="0"/>
              <a:t> </a:t>
            </a:r>
            <a:r>
              <a:rPr lang="en-US" altLang="zh-CN" sz="2400" dirty="0"/>
              <a:t>can</a:t>
            </a:r>
            <a:r>
              <a:rPr lang="zh-CN" altLang="en-US" sz="2400" dirty="0"/>
              <a:t> </a:t>
            </a:r>
            <a:r>
              <a:rPr lang="en-US" altLang="zh-CN" sz="2400" dirty="0"/>
              <a:t>have</a:t>
            </a:r>
            <a:r>
              <a:rPr lang="zh-CN" altLang="en-US" sz="2400" dirty="0"/>
              <a:t> </a:t>
            </a:r>
            <a:r>
              <a:rPr lang="en-US" altLang="zh-CN" sz="2400" dirty="0">
                <a:solidFill>
                  <a:schemeClr val="accent1"/>
                </a:solidFill>
              </a:rPr>
              <a:t>features</a:t>
            </a:r>
          </a:p>
          <a:p>
            <a:pPr lvl="1"/>
            <a:r>
              <a:rPr lang="en-GB" dirty="0"/>
              <a:t>e.g., node </a:t>
            </a:r>
            <a:r>
              <a:rPr lang="en-US" altLang="zh-CN" dirty="0"/>
              <a:t>types</a:t>
            </a:r>
            <a:r>
              <a:rPr lang="en-GB" dirty="0"/>
              <a:t>, </a:t>
            </a:r>
            <a:r>
              <a:rPr lang="en-US" altLang="zh-CN" dirty="0"/>
              <a:t>attributes</a:t>
            </a:r>
            <a:endParaRPr lang="en-US" dirty="0">
              <a:solidFill>
                <a:schemeClr val="accent1"/>
              </a:solidFill>
            </a:endParaRPr>
          </a:p>
          <a:p>
            <a:r>
              <a:rPr lang="en-US" altLang="zh-CN" sz="2400" dirty="0">
                <a:solidFill>
                  <a:schemeClr val="accent6">
                    <a:lumMod val="75000"/>
                  </a:schemeClr>
                </a:solidFill>
              </a:rPr>
              <a:t>Edges</a:t>
            </a:r>
            <a:r>
              <a:rPr lang="zh-CN" altLang="en-US" sz="2400" dirty="0"/>
              <a:t> </a:t>
            </a:r>
            <a:r>
              <a:rPr lang="en-US" altLang="zh-CN" sz="2400" dirty="0"/>
              <a:t>can</a:t>
            </a:r>
            <a:r>
              <a:rPr lang="zh-CN" altLang="en-US" sz="2400" dirty="0"/>
              <a:t> </a:t>
            </a:r>
            <a:r>
              <a:rPr lang="en-US" altLang="zh-CN" sz="2400" dirty="0"/>
              <a:t>have</a:t>
            </a:r>
            <a:r>
              <a:rPr lang="zh-CN" altLang="en-US" sz="2400" dirty="0"/>
              <a:t> </a:t>
            </a:r>
            <a:r>
              <a:rPr lang="en-US" altLang="zh-CN" sz="2400" dirty="0">
                <a:solidFill>
                  <a:schemeClr val="accent6">
                    <a:lumMod val="75000"/>
                  </a:schemeClr>
                </a:solidFill>
              </a:rPr>
              <a:t>features</a:t>
            </a:r>
          </a:p>
          <a:p>
            <a:pPr lvl="1"/>
            <a:r>
              <a:rPr lang="en-GB" dirty="0"/>
              <a:t>e.g., </a:t>
            </a:r>
            <a:r>
              <a:rPr lang="en-US" altLang="zh-CN" dirty="0"/>
              <a:t>edge</a:t>
            </a:r>
            <a:r>
              <a:rPr lang="en-GB" dirty="0"/>
              <a:t> </a:t>
            </a:r>
            <a:r>
              <a:rPr lang="en-US" altLang="zh-CN" dirty="0"/>
              <a:t>types</a:t>
            </a:r>
            <a:r>
              <a:rPr lang="en-GB" dirty="0"/>
              <a:t>, </a:t>
            </a:r>
            <a:r>
              <a:rPr lang="en-US" altLang="zh-CN" dirty="0"/>
              <a:t>edge</a:t>
            </a:r>
            <a:r>
              <a:rPr lang="zh-CN" altLang="en-US" dirty="0"/>
              <a:t> </a:t>
            </a:r>
            <a:r>
              <a:rPr lang="en-US" altLang="zh-CN" dirty="0"/>
              <a:t>weights</a:t>
            </a:r>
          </a:p>
          <a:p>
            <a:endParaRPr lang="en-US" altLang="zh-CN" sz="2800" dirty="0">
              <a:solidFill>
                <a:schemeClr val="accent1"/>
              </a:solidFill>
            </a:endParaRPr>
          </a:p>
        </p:txBody>
      </p:sp>
      <p:pic>
        <p:nvPicPr>
          <p:cNvPr id="19" name="Picture 18" descr="A picture containing indoor, different, photo, small&#10;&#10;Description automatically generated">
            <a:extLst>
              <a:ext uri="{FF2B5EF4-FFF2-40B4-BE49-F238E27FC236}">
                <a16:creationId xmlns:a16="http://schemas.microsoft.com/office/drawing/2014/main" id="{52E77DDB-7877-2234-FC50-BCB2A8B92B0B}"/>
              </a:ext>
            </a:extLst>
          </p:cNvPr>
          <p:cNvPicPr>
            <a:picLocks noChangeAspect="1"/>
          </p:cNvPicPr>
          <p:nvPr/>
        </p:nvPicPr>
        <p:blipFill rotWithShape="1">
          <a:blip r:embed="rId3"/>
          <a:srcRect l="5222"/>
          <a:stretch/>
        </p:blipFill>
        <p:spPr>
          <a:xfrm>
            <a:off x="7522042" y="2009611"/>
            <a:ext cx="3889698" cy="3629189"/>
          </a:xfrm>
          <a:prstGeom prst="rect">
            <a:avLst/>
          </a:prstGeom>
        </p:spPr>
      </p:pic>
      <p:sp>
        <p:nvSpPr>
          <p:cNvPr id="21" name="TextBox 20">
            <a:extLst>
              <a:ext uri="{FF2B5EF4-FFF2-40B4-BE49-F238E27FC236}">
                <a16:creationId xmlns:a16="http://schemas.microsoft.com/office/drawing/2014/main" id="{25DC6273-5470-E412-1FAE-1B32E8F7C4B2}"/>
              </a:ext>
            </a:extLst>
          </p:cNvPr>
          <p:cNvSpPr txBox="1"/>
          <p:nvPr/>
        </p:nvSpPr>
        <p:spPr>
          <a:xfrm>
            <a:off x="6671733" y="1437551"/>
            <a:ext cx="824265" cy="461665"/>
          </a:xfrm>
          <a:prstGeom prst="rect">
            <a:avLst/>
          </a:prstGeom>
          <a:noFill/>
        </p:spPr>
        <p:txBody>
          <a:bodyPr wrap="none" rtlCol="0">
            <a:spAutoFit/>
          </a:bodyPr>
          <a:lstStyle/>
          <a:p>
            <a:r>
              <a:rPr lang="en-GB" sz="2400" dirty="0">
                <a:solidFill>
                  <a:schemeClr val="accent5"/>
                </a:solidFill>
              </a:rPr>
              <a:t>node</a:t>
            </a:r>
          </a:p>
        </p:txBody>
      </p:sp>
      <p:sp>
        <p:nvSpPr>
          <p:cNvPr id="22" name="TextBox 21">
            <a:extLst>
              <a:ext uri="{FF2B5EF4-FFF2-40B4-BE49-F238E27FC236}">
                <a16:creationId xmlns:a16="http://schemas.microsoft.com/office/drawing/2014/main" id="{79AAA57A-216A-D5E0-C1A7-03D8927C5032}"/>
              </a:ext>
            </a:extLst>
          </p:cNvPr>
          <p:cNvSpPr txBox="1"/>
          <p:nvPr/>
        </p:nvSpPr>
        <p:spPr>
          <a:xfrm>
            <a:off x="6671733" y="2095015"/>
            <a:ext cx="796052" cy="461665"/>
          </a:xfrm>
          <a:prstGeom prst="rect">
            <a:avLst/>
          </a:prstGeom>
          <a:noFill/>
        </p:spPr>
        <p:txBody>
          <a:bodyPr wrap="none" rtlCol="0">
            <a:spAutoFit/>
          </a:bodyPr>
          <a:lstStyle/>
          <a:p>
            <a:r>
              <a:rPr lang="en-GB" sz="2400" dirty="0">
                <a:solidFill>
                  <a:schemeClr val="accent6">
                    <a:lumMod val="75000"/>
                  </a:schemeClr>
                </a:solidFill>
              </a:rPr>
              <a:t>edge</a:t>
            </a:r>
          </a:p>
        </p:txBody>
      </p:sp>
      <p:cxnSp>
        <p:nvCxnSpPr>
          <p:cNvPr id="26" name="Straight Arrow Connector 25">
            <a:extLst>
              <a:ext uri="{FF2B5EF4-FFF2-40B4-BE49-F238E27FC236}">
                <a16:creationId xmlns:a16="http://schemas.microsoft.com/office/drawing/2014/main" id="{2B49C5DC-332A-292B-230C-A20DD8C137D5}"/>
              </a:ext>
            </a:extLst>
          </p:cNvPr>
          <p:cNvCxnSpPr>
            <a:cxnSpLocks/>
          </p:cNvCxnSpPr>
          <p:nvPr/>
        </p:nvCxnSpPr>
        <p:spPr>
          <a:xfrm>
            <a:off x="7265417" y="1806883"/>
            <a:ext cx="1048670" cy="518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E24AF8E-B365-DCED-E4DD-CAF89A598417}"/>
              </a:ext>
            </a:extLst>
          </p:cNvPr>
          <p:cNvCxnSpPr>
            <a:cxnSpLocks/>
          </p:cNvCxnSpPr>
          <p:nvPr/>
        </p:nvCxnSpPr>
        <p:spPr>
          <a:xfrm>
            <a:off x="7265417" y="2504760"/>
            <a:ext cx="1009574" cy="51158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9" y="368935"/>
            <a:ext cx="2297854" cy="461665"/>
          </a:xfrm>
          <a:prstGeom prst="rect">
            <a:avLst/>
          </a:prstGeom>
          <a:noFill/>
        </p:spPr>
        <p:txBody>
          <a:bodyPr wrap="square" rtlCol="0" anchor="t">
            <a:spAutoFit/>
          </a:bodyPr>
          <a:lstStyle/>
          <a:p>
            <a:r>
              <a:rPr lang="en-US" altLang="zh-CN" sz="2400" b="1" dirty="0">
                <a:solidFill>
                  <a:srgbClr val="035726"/>
                </a:solidFill>
                <a:effectLst/>
                <a:latin typeface="微软雅黑" panose="020B0503020204020204" charset="-122"/>
                <a:ea typeface="微软雅黑" panose="020B0503020204020204" charset="-122"/>
                <a:sym typeface="+mn-ea"/>
              </a:rPr>
              <a:t>Background</a:t>
            </a:r>
            <a:endParaRPr lang="zh-CN" altLang="zh-CN" sz="2400" b="1" dirty="0">
              <a:solidFill>
                <a:srgbClr val="035726"/>
              </a:solidFill>
              <a:effectLst/>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2"/>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07A6D67D-5526-B886-CA9A-7C24A94AF6AD}"/>
              </a:ext>
            </a:extLst>
          </p:cNvPr>
          <p:cNvSpPr txBox="1"/>
          <p:nvPr/>
        </p:nvSpPr>
        <p:spPr>
          <a:xfrm>
            <a:off x="363223" y="1219200"/>
            <a:ext cx="11405444" cy="110799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Graphs around us:</a:t>
            </a: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8071196F-BD85-7BC1-867F-D0DDA25059F1}"/>
              </a:ext>
            </a:extLst>
          </p:cNvPr>
          <p:cNvSpPr>
            <a:spLocks noGrp="1"/>
          </p:cNvSpPr>
          <p:nvPr>
            <p:ph idx="1"/>
          </p:nvPr>
        </p:nvSpPr>
        <p:spPr>
          <a:xfrm>
            <a:off x="1337732" y="2163340"/>
            <a:ext cx="8793481" cy="4669259"/>
          </a:xfrm>
        </p:spPr>
        <p:txBody>
          <a:bodyPr/>
          <a:lstStyle/>
          <a:p>
            <a:endParaRPr lang="en-US" dirty="0"/>
          </a:p>
        </p:txBody>
      </p:sp>
      <p:pic>
        <p:nvPicPr>
          <p:cNvPr id="4" name="Picture 3">
            <a:extLst>
              <a:ext uri="{FF2B5EF4-FFF2-40B4-BE49-F238E27FC236}">
                <a16:creationId xmlns:a16="http://schemas.microsoft.com/office/drawing/2014/main" id="{72F2706B-5B48-16AE-A4B1-1E6B7AB0F8FF}"/>
              </a:ext>
            </a:extLst>
          </p:cNvPr>
          <p:cNvPicPr>
            <a:picLocks noChangeAspect="1"/>
          </p:cNvPicPr>
          <p:nvPr/>
        </p:nvPicPr>
        <p:blipFill>
          <a:blip r:embed="rId3"/>
          <a:stretch>
            <a:fillRect/>
          </a:stretch>
        </p:blipFill>
        <p:spPr>
          <a:xfrm>
            <a:off x="880533" y="1727200"/>
            <a:ext cx="9770534" cy="5105399"/>
          </a:xfrm>
          <a:prstGeom prst="rect">
            <a:avLst/>
          </a:prstGeom>
        </p:spPr>
      </p:pic>
    </p:spTree>
    <p:extLst>
      <p:ext uri="{BB962C8B-B14F-4D97-AF65-F5344CB8AC3E}">
        <p14:creationId xmlns:p14="http://schemas.microsoft.com/office/powerpoint/2010/main" val="7859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9" y="368935"/>
            <a:ext cx="2297854" cy="461665"/>
          </a:xfrm>
          <a:prstGeom prst="rect">
            <a:avLst/>
          </a:prstGeom>
          <a:noFill/>
        </p:spPr>
        <p:txBody>
          <a:bodyPr wrap="square" rtlCol="0" anchor="t">
            <a:spAutoFit/>
          </a:bodyPr>
          <a:lstStyle/>
          <a:p>
            <a:r>
              <a:rPr lang="en-US" altLang="zh-CN" sz="2400" b="1" dirty="0">
                <a:solidFill>
                  <a:srgbClr val="035726"/>
                </a:solidFill>
                <a:effectLst/>
                <a:latin typeface="微软雅黑" panose="020B0503020204020204" charset="-122"/>
                <a:ea typeface="微软雅黑" panose="020B0503020204020204" charset="-122"/>
                <a:sym typeface="+mn-ea"/>
              </a:rPr>
              <a:t>Background</a:t>
            </a:r>
            <a:endParaRPr lang="zh-CN" altLang="zh-CN" sz="2400" b="1" dirty="0">
              <a:solidFill>
                <a:srgbClr val="035726"/>
              </a:solidFill>
              <a:effectLst/>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3"/>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07A6D67D-5526-B886-CA9A-7C24A94AF6AD}"/>
              </a:ext>
            </a:extLst>
          </p:cNvPr>
          <p:cNvSpPr txBox="1"/>
          <p:nvPr/>
        </p:nvSpPr>
        <p:spPr>
          <a:xfrm>
            <a:off x="363222" y="1219200"/>
            <a:ext cx="11828775" cy="680186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Graph-related Task:</a:t>
            </a:r>
          </a:p>
          <a:p>
            <a:pPr marL="285750" indent="-285750">
              <a:buFont typeface="Arial" panose="020B0604020202020204" pitchFamily="34" charset="0"/>
              <a:buChar char="•"/>
            </a:pPr>
            <a:endParaRPr lang="en-GB" sz="3000" dirty="0">
              <a:ln w="0"/>
              <a:effectLst>
                <a:outerShdw blurRad="38100" dist="19050" dir="2700000" algn="tl" rotWithShape="0">
                  <a:schemeClr val="dk1">
                    <a:alpha val="40000"/>
                  </a:schemeClr>
                </a:outerShdw>
              </a:effectLst>
            </a:endParaRPr>
          </a:p>
          <a:p>
            <a:pPr marL="457200" indent="-457200">
              <a:buFont typeface="+mj-lt"/>
              <a:buAutoNum type="arabicPeriod"/>
            </a:pPr>
            <a:r>
              <a:rPr lang="en-GB" sz="2400" dirty="0">
                <a:ln w="0"/>
                <a:effectLst>
                  <a:outerShdw blurRad="38100" dist="19050" dir="2700000" algn="tl" rotWithShape="0">
                    <a:schemeClr val="dk1">
                      <a:alpha val="40000"/>
                    </a:schemeClr>
                  </a:outerShdw>
                </a:effectLst>
              </a:rPr>
              <a:t>Graph-level prediction</a:t>
            </a:r>
          </a:p>
          <a:p>
            <a:pPr lvl="1"/>
            <a:r>
              <a:rPr lang="en-GB" sz="2400" dirty="0"/>
              <a:t>- to predict the property of an entire graph</a:t>
            </a:r>
          </a:p>
          <a:p>
            <a:pPr lvl="1"/>
            <a:r>
              <a:rPr lang="en-US" altLang="zh-CN" sz="2400" dirty="0"/>
              <a:t>e.g.</a:t>
            </a:r>
            <a:r>
              <a:rPr lang="zh-CN" altLang="en-US" sz="2400" dirty="0"/>
              <a:t> </a:t>
            </a:r>
            <a:r>
              <a:rPr lang="en-GB" altLang="zh-CN" sz="2400" dirty="0"/>
              <a:t>(</a:t>
            </a:r>
            <a:r>
              <a:rPr lang="en-GB" sz="2400" dirty="0"/>
              <a:t>molecule</a:t>
            </a:r>
            <a:r>
              <a:rPr lang="en-US" sz="2400" dirty="0"/>
              <a:t> as </a:t>
            </a:r>
            <a:r>
              <a:rPr lang="en-US" altLang="zh-CN" sz="2400" dirty="0"/>
              <a:t>graph)</a:t>
            </a:r>
            <a:r>
              <a:rPr lang="zh-CN" altLang="en-US" sz="2400" dirty="0"/>
              <a:t> </a:t>
            </a:r>
            <a:r>
              <a:rPr lang="en-US" altLang="zh-CN" sz="2400" dirty="0"/>
              <a:t>predict</a:t>
            </a:r>
            <a:r>
              <a:rPr lang="zh-CN" altLang="en-US" sz="2400" dirty="0"/>
              <a:t> </a:t>
            </a:r>
            <a:r>
              <a:rPr lang="en-US" sz="2400" dirty="0">
                <a:effectLst/>
              </a:rPr>
              <a:t>whether it will bind to a receptor implicated in a disease</a:t>
            </a:r>
            <a:endParaRPr lang="en-GB" sz="2400" dirty="0"/>
          </a:p>
          <a:p>
            <a:pPr lvl="1"/>
            <a:endParaRPr lang="en-GB" sz="2400" dirty="0">
              <a:ln w="0"/>
              <a:effectLst>
                <a:outerShdw blurRad="38100" dist="19050" dir="2700000" algn="tl" rotWithShape="0">
                  <a:schemeClr val="dk1">
                    <a:alpha val="40000"/>
                  </a:schemeClr>
                </a:outerShdw>
              </a:effectLst>
            </a:endParaRPr>
          </a:p>
          <a:p>
            <a:pPr marL="457200" indent="-457200">
              <a:buFont typeface="+mj-lt"/>
              <a:buAutoNum type="arabicPeriod"/>
            </a:pPr>
            <a:r>
              <a:rPr lang="en-GB" sz="2400" dirty="0">
                <a:ln w="0"/>
                <a:effectLst>
                  <a:outerShdw blurRad="38100" dist="19050" dir="2700000" algn="tl" rotWithShape="0">
                    <a:schemeClr val="dk1">
                      <a:alpha val="40000"/>
                    </a:schemeClr>
                  </a:outerShdw>
                </a:effectLst>
              </a:rPr>
              <a:t>Node-level prediction</a:t>
            </a:r>
          </a:p>
          <a:p>
            <a:pPr lvl="1"/>
            <a:r>
              <a:rPr lang="en-GB" sz="2400" dirty="0"/>
              <a:t>- to predict the property of each node within a graph</a:t>
            </a:r>
            <a:endParaRPr lang="en-US" altLang="zh-CN" sz="2400" dirty="0"/>
          </a:p>
          <a:p>
            <a:pPr lvl="1"/>
            <a:r>
              <a:rPr lang="en-US" altLang="zh-CN" sz="2400" dirty="0"/>
              <a:t>e.g.</a:t>
            </a:r>
            <a:r>
              <a:rPr lang="zh-CN" altLang="en-US" sz="2400" dirty="0"/>
              <a:t> </a:t>
            </a:r>
            <a:r>
              <a:rPr lang="en-US" altLang="zh-CN" sz="2400" dirty="0"/>
              <a:t>node</a:t>
            </a:r>
            <a:r>
              <a:rPr lang="zh-CN" altLang="en-US" sz="2400" dirty="0"/>
              <a:t> </a:t>
            </a:r>
            <a:r>
              <a:rPr lang="en-US" altLang="zh-CN" sz="2400" dirty="0"/>
              <a:t>classification,</a:t>
            </a:r>
            <a:r>
              <a:rPr lang="zh-CN" altLang="en-US" sz="2400" dirty="0"/>
              <a:t> </a:t>
            </a:r>
            <a:r>
              <a:rPr lang="en-US" altLang="zh-CN" sz="2400" dirty="0"/>
              <a:t>community</a:t>
            </a:r>
            <a:r>
              <a:rPr lang="zh-CN" altLang="en-US" sz="2400" dirty="0"/>
              <a:t> </a:t>
            </a:r>
            <a:r>
              <a:rPr lang="en-US" altLang="zh-CN" sz="2400" dirty="0"/>
              <a:t>detection</a:t>
            </a:r>
            <a:endParaRPr lang="en-GB" altLang="zh-CN" sz="2400" dirty="0"/>
          </a:p>
          <a:p>
            <a:endParaRPr lang="en-GB" sz="2400" dirty="0">
              <a:ln w="0"/>
              <a:effectLst>
                <a:outerShdw blurRad="38100" dist="19050" dir="2700000" algn="tl" rotWithShape="0">
                  <a:schemeClr val="dk1">
                    <a:alpha val="40000"/>
                  </a:schemeClr>
                </a:outerShdw>
              </a:effectLst>
            </a:endParaRPr>
          </a:p>
          <a:p>
            <a:r>
              <a:rPr lang="en-GB" sz="2400" dirty="0">
                <a:ln w="0"/>
                <a:effectLst>
                  <a:outerShdw blurRad="38100" dist="19050" dir="2700000" algn="tl" rotWithShape="0">
                    <a:schemeClr val="dk1">
                      <a:alpha val="40000"/>
                    </a:schemeClr>
                  </a:outerShdw>
                </a:effectLst>
              </a:rPr>
              <a:t>3.    Edge-level prediction</a:t>
            </a:r>
          </a:p>
          <a:p>
            <a:pPr lvl="1"/>
            <a:r>
              <a:rPr lang="en-GB" sz="2400" dirty="0"/>
              <a:t>- to predict the property or existence of each </a:t>
            </a:r>
            <a:r>
              <a:rPr lang="en-US" altLang="zh-CN" sz="2400" dirty="0"/>
              <a:t>edge</a:t>
            </a:r>
            <a:r>
              <a:rPr lang="en-GB" sz="2400" dirty="0"/>
              <a:t> within a graph</a:t>
            </a:r>
            <a:endParaRPr lang="en-US" altLang="zh-CN" sz="2400" dirty="0"/>
          </a:p>
          <a:p>
            <a:pPr lvl="1"/>
            <a:r>
              <a:rPr lang="en-US" altLang="zh-CN" sz="2400" dirty="0"/>
              <a:t>e.g.</a:t>
            </a:r>
            <a:r>
              <a:rPr lang="zh-CN" altLang="en-US" sz="2400" dirty="0"/>
              <a:t> </a:t>
            </a:r>
            <a:r>
              <a:rPr lang="en-US" altLang="zh-CN" sz="2400" dirty="0"/>
              <a:t>link</a:t>
            </a:r>
            <a:r>
              <a:rPr lang="zh-CN" altLang="en-US" sz="2400" dirty="0"/>
              <a:t> </a:t>
            </a:r>
            <a:r>
              <a:rPr lang="en-US" altLang="zh-CN" sz="2400" dirty="0"/>
              <a:t>prediction</a:t>
            </a:r>
          </a:p>
          <a:p>
            <a:endParaRPr lang="en-GB" sz="3000"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sz="3000"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363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9" y="368935"/>
            <a:ext cx="2297854" cy="461665"/>
          </a:xfrm>
          <a:prstGeom prst="rect">
            <a:avLst/>
          </a:prstGeom>
          <a:noFill/>
        </p:spPr>
        <p:txBody>
          <a:bodyPr wrap="square" rtlCol="0" anchor="t">
            <a:spAutoFit/>
          </a:bodyPr>
          <a:lstStyle/>
          <a:p>
            <a:r>
              <a:rPr lang="en-US" altLang="zh-CN" sz="2400" b="1" dirty="0">
                <a:solidFill>
                  <a:srgbClr val="035726"/>
                </a:solidFill>
                <a:effectLst/>
                <a:latin typeface="微软雅黑" panose="020B0503020204020204" charset="-122"/>
                <a:ea typeface="微软雅黑" panose="020B0503020204020204" charset="-122"/>
                <a:sym typeface="+mn-ea"/>
              </a:rPr>
              <a:t>Background</a:t>
            </a:r>
            <a:endParaRPr lang="zh-CN" altLang="zh-CN" sz="2400" b="1" dirty="0">
              <a:solidFill>
                <a:srgbClr val="035726"/>
              </a:solidFill>
              <a:effectLst/>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2"/>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07A6D67D-5526-B886-CA9A-7C24A94AF6AD}"/>
              </a:ext>
            </a:extLst>
          </p:cNvPr>
          <p:cNvSpPr txBox="1"/>
          <p:nvPr/>
        </p:nvSpPr>
        <p:spPr>
          <a:xfrm>
            <a:off x="363223" y="1219200"/>
            <a:ext cx="11405444"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Graph Neural Network (GNN):</a:t>
            </a:r>
          </a:p>
          <a:p>
            <a:endParaRPr lang="en-US" sz="2400" dirty="0">
              <a:solidFill>
                <a:srgbClr val="C00000"/>
              </a:solidFill>
            </a:endParaRPr>
          </a:p>
          <a:p>
            <a:r>
              <a:rPr lang="en-US" sz="2400" i="1" dirty="0"/>
              <a:t>Graph Neural Network is a </a:t>
            </a:r>
            <a:r>
              <a:rPr lang="en-US" altLang="zh-CN" sz="2400" i="1" dirty="0"/>
              <a:t>function</a:t>
            </a:r>
            <a:r>
              <a:rPr lang="zh-CN" altLang="en-US" sz="2400" i="1" dirty="0"/>
              <a:t> </a:t>
            </a:r>
            <a:r>
              <a:rPr lang="en-US" altLang="zh-CN" sz="2400" i="1" dirty="0"/>
              <a:t>of</a:t>
            </a:r>
            <a:r>
              <a:rPr lang="zh-CN" altLang="en-US" sz="2400" i="1" dirty="0"/>
              <a:t> </a:t>
            </a:r>
            <a:r>
              <a:rPr lang="en-US" sz="2400" i="1" dirty="0"/>
              <a:t>neural network</a:t>
            </a:r>
            <a:r>
              <a:rPr lang="en-US" altLang="zh-CN" sz="2400" i="1" dirty="0"/>
              <a:t>s</a:t>
            </a:r>
            <a:r>
              <a:rPr lang="en-US" sz="2400" i="1" dirty="0"/>
              <a:t> that encode</a:t>
            </a:r>
            <a:r>
              <a:rPr lang="en-US" altLang="zh-CN" sz="2400" i="1" dirty="0"/>
              <a:t>s</a:t>
            </a:r>
            <a:r>
              <a:rPr lang="en-US" sz="2400" i="1" dirty="0"/>
              <a:t> nodes/edges such that the properties of nodes/edges/graphs contained in the original graph(s) are preserved in the embedding space. </a:t>
            </a:r>
            <a:endParaRPr lang="en-GB" sz="2400" i="1"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9EE79B35-B179-8BBE-CBB6-2E5854A60A91}"/>
              </a:ext>
            </a:extLst>
          </p:cNvPr>
          <p:cNvPicPr>
            <a:picLocks noChangeAspect="1"/>
          </p:cNvPicPr>
          <p:nvPr/>
        </p:nvPicPr>
        <p:blipFill>
          <a:blip r:embed="rId3"/>
          <a:stretch>
            <a:fillRect/>
          </a:stretch>
        </p:blipFill>
        <p:spPr>
          <a:xfrm>
            <a:off x="5559087" y="3198891"/>
            <a:ext cx="6209580" cy="3440299"/>
          </a:xfrm>
          <a:prstGeom prst="rect">
            <a:avLst/>
          </a:prstGeom>
        </p:spPr>
      </p:pic>
      <p:sp>
        <p:nvSpPr>
          <p:cNvPr id="6" name="TextBox 5">
            <a:extLst>
              <a:ext uri="{FF2B5EF4-FFF2-40B4-BE49-F238E27FC236}">
                <a16:creationId xmlns:a16="http://schemas.microsoft.com/office/drawing/2014/main" id="{66C7D5D5-BFDB-EF6A-B954-727DA7C8373D}"/>
              </a:ext>
            </a:extLst>
          </p:cNvPr>
          <p:cNvSpPr txBox="1"/>
          <p:nvPr/>
        </p:nvSpPr>
        <p:spPr>
          <a:xfrm>
            <a:off x="423333" y="3843873"/>
            <a:ext cx="3521138" cy="1200329"/>
          </a:xfrm>
          <a:prstGeom prst="rect">
            <a:avLst/>
          </a:prstGeom>
          <a:noFill/>
        </p:spPr>
        <p:txBody>
          <a:bodyPr wrap="square" rtlCol="0">
            <a:spAutoFit/>
          </a:bodyPr>
          <a:lstStyle/>
          <a:p>
            <a:r>
              <a:rPr lang="en-GB" sz="2400" dirty="0"/>
              <a:t>Example:</a:t>
            </a:r>
          </a:p>
          <a:p>
            <a:r>
              <a:rPr lang="en-GB" sz="2400" dirty="0"/>
              <a:t>Original graph (left)</a:t>
            </a:r>
          </a:p>
          <a:p>
            <a:r>
              <a:rPr lang="en-GB" sz="2400" dirty="0"/>
              <a:t>Embedding space (right)</a:t>
            </a:r>
          </a:p>
        </p:txBody>
      </p:sp>
    </p:spTree>
    <p:extLst>
      <p:ext uri="{BB962C8B-B14F-4D97-AF65-F5344CB8AC3E}">
        <p14:creationId xmlns:p14="http://schemas.microsoft.com/office/powerpoint/2010/main" val="11925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561079" y="368935"/>
            <a:ext cx="2297854" cy="461665"/>
          </a:xfrm>
          <a:prstGeom prst="rect">
            <a:avLst/>
          </a:prstGeom>
          <a:noFill/>
        </p:spPr>
        <p:txBody>
          <a:bodyPr wrap="square" rtlCol="0" anchor="t">
            <a:spAutoFit/>
          </a:bodyPr>
          <a:lstStyle/>
          <a:p>
            <a:r>
              <a:rPr lang="en-US" altLang="zh-CN" sz="2400" b="1" dirty="0">
                <a:solidFill>
                  <a:srgbClr val="035726"/>
                </a:solidFill>
                <a:effectLst/>
                <a:latin typeface="微软雅黑" panose="020B0503020204020204" charset="-122"/>
                <a:ea typeface="微软雅黑" panose="020B0503020204020204" charset="-122"/>
                <a:sym typeface="+mn-ea"/>
              </a:rPr>
              <a:t>Background</a:t>
            </a:r>
            <a:endParaRPr lang="zh-CN" altLang="zh-CN" sz="2400" b="1" dirty="0">
              <a:solidFill>
                <a:srgbClr val="035726"/>
              </a:solidFill>
              <a:effectLst/>
              <a:latin typeface="微软雅黑" panose="020B0503020204020204" charset="-122"/>
              <a:ea typeface="微软雅黑" panose="020B0503020204020204" charset="-122"/>
              <a:sym typeface="+mn-ea"/>
            </a:endParaRPr>
          </a:p>
        </p:txBody>
      </p:sp>
      <p:cxnSp>
        <p:nvCxnSpPr>
          <p:cNvPr id="20" name="直接连接符 19"/>
          <p:cNvCxnSpPr/>
          <p:nvPr/>
        </p:nvCxnSpPr>
        <p:spPr>
          <a:xfrm>
            <a:off x="3402330" y="407035"/>
            <a:ext cx="0" cy="445135"/>
          </a:xfrm>
          <a:prstGeom prst="line">
            <a:avLst/>
          </a:prstGeom>
          <a:ln w="38100">
            <a:solidFill>
              <a:srgbClr val="03572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CB4F41-7B24-7F1F-6597-DD5F761D655D}"/>
              </a:ext>
            </a:extLst>
          </p:cNvPr>
          <p:cNvPicPr>
            <a:picLocks noChangeAspect="1"/>
          </p:cNvPicPr>
          <p:nvPr/>
        </p:nvPicPr>
        <p:blipFill>
          <a:blip r:embed="rId2"/>
          <a:stretch>
            <a:fillRect/>
          </a:stretch>
        </p:blipFill>
        <p:spPr>
          <a:xfrm>
            <a:off x="363223" y="250517"/>
            <a:ext cx="2880359" cy="698500"/>
          </a:xfrm>
          <a:prstGeom prst="rect">
            <a:avLst/>
          </a:prstGeom>
        </p:spPr>
      </p:pic>
      <p:sp>
        <p:nvSpPr>
          <p:cNvPr id="5" name="TextBox 4">
            <a:extLst>
              <a:ext uri="{FF2B5EF4-FFF2-40B4-BE49-F238E27FC236}">
                <a16:creationId xmlns:a16="http://schemas.microsoft.com/office/drawing/2014/main" id="{07A6D67D-5526-B886-CA9A-7C24A94AF6AD}"/>
              </a:ext>
            </a:extLst>
          </p:cNvPr>
          <p:cNvSpPr txBox="1"/>
          <p:nvPr/>
        </p:nvSpPr>
        <p:spPr>
          <a:xfrm>
            <a:off x="363223" y="1219200"/>
            <a:ext cx="11405444" cy="55399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Key advantages of GNN:</a:t>
            </a:r>
          </a:p>
        </p:txBody>
      </p:sp>
      <p:sp>
        <p:nvSpPr>
          <p:cNvPr id="4" name="TextBox 3">
            <a:extLst>
              <a:ext uri="{FF2B5EF4-FFF2-40B4-BE49-F238E27FC236}">
                <a16:creationId xmlns:a16="http://schemas.microsoft.com/office/drawing/2014/main" id="{0B636D4E-244C-6190-4246-A0BE612B393C}"/>
              </a:ext>
            </a:extLst>
          </p:cNvPr>
          <p:cNvSpPr txBox="1"/>
          <p:nvPr/>
        </p:nvSpPr>
        <p:spPr>
          <a:xfrm>
            <a:off x="363223" y="1838632"/>
            <a:ext cx="11405444" cy="1697068"/>
          </a:xfrm>
          <a:prstGeom prst="rect">
            <a:avLst/>
          </a:prstGeom>
          <a:noFill/>
        </p:spPr>
        <p:txBody>
          <a:bodyPr wrap="square" rtlCol="0">
            <a:spAutoFit/>
          </a:bodyPr>
          <a:lstStyle/>
          <a:p>
            <a:pPr marL="285750" indent="-285750">
              <a:lnSpc>
                <a:spcPct val="150000"/>
              </a:lnSpc>
              <a:buFont typeface="Wingdings" pitchFamily="2" charset="2"/>
              <a:buChar char="ü"/>
            </a:pPr>
            <a:r>
              <a:rPr lang="en-GB" sz="2400" dirty="0"/>
              <a:t>Compared with Convolutional Neutral Network (CNN) etc, GNNs can better represent data in the non-Euclidean space.</a:t>
            </a:r>
          </a:p>
          <a:p>
            <a:pPr marL="285750" indent="-285750">
              <a:lnSpc>
                <a:spcPct val="150000"/>
              </a:lnSpc>
              <a:buFont typeface="Wingdings" pitchFamily="2" charset="2"/>
              <a:buChar char="ü"/>
            </a:pPr>
            <a:r>
              <a:rPr lang="en-GB" sz="2400" dirty="0"/>
              <a:t>GNNs can effectively learn the information conveyed by each node’s neighbourhood. </a:t>
            </a:r>
          </a:p>
        </p:txBody>
      </p:sp>
      <p:sp>
        <p:nvSpPr>
          <p:cNvPr id="7" name="TextBox 6">
            <a:extLst>
              <a:ext uri="{FF2B5EF4-FFF2-40B4-BE49-F238E27FC236}">
                <a16:creationId xmlns:a16="http://schemas.microsoft.com/office/drawing/2014/main" id="{ABD24AE6-47F0-046A-7A9B-B8CC5832DBC8}"/>
              </a:ext>
            </a:extLst>
          </p:cNvPr>
          <p:cNvSpPr txBox="1"/>
          <p:nvPr/>
        </p:nvSpPr>
        <p:spPr>
          <a:xfrm>
            <a:off x="393278" y="3894275"/>
            <a:ext cx="11405444" cy="55399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000" dirty="0">
                <a:ln w="0"/>
                <a:effectLst>
                  <a:outerShdw blurRad="38100" dist="19050" dir="2700000" algn="tl" rotWithShape="0">
                    <a:schemeClr val="dk1">
                      <a:alpha val="40000"/>
                    </a:schemeClr>
                  </a:outerShdw>
                </a:effectLst>
              </a:rPr>
              <a:t>Well-known models:</a:t>
            </a:r>
          </a:p>
        </p:txBody>
      </p:sp>
      <p:sp>
        <p:nvSpPr>
          <p:cNvPr id="8" name="TextBox 7">
            <a:extLst>
              <a:ext uri="{FF2B5EF4-FFF2-40B4-BE49-F238E27FC236}">
                <a16:creationId xmlns:a16="http://schemas.microsoft.com/office/drawing/2014/main" id="{91DF978A-DBEA-F4CC-B721-F1590337900A}"/>
              </a:ext>
            </a:extLst>
          </p:cNvPr>
          <p:cNvSpPr txBox="1"/>
          <p:nvPr/>
        </p:nvSpPr>
        <p:spPr>
          <a:xfrm>
            <a:off x="393278" y="4448273"/>
            <a:ext cx="11405444" cy="1143070"/>
          </a:xfrm>
          <a:prstGeom prst="rect">
            <a:avLst/>
          </a:prstGeom>
          <a:noFill/>
        </p:spPr>
        <p:txBody>
          <a:bodyPr wrap="square" rtlCol="0">
            <a:spAutoFit/>
          </a:bodyPr>
          <a:lstStyle/>
          <a:p>
            <a:pPr marL="342900" indent="-342900">
              <a:lnSpc>
                <a:spcPct val="150000"/>
              </a:lnSpc>
              <a:buFont typeface="Wingdings" pitchFamily="2" charset="2"/>
              <a:buChar char="v"/>
            </a:pPr>
            <a:r>
              <a:rPr lang="en-GB" sz="2400" dirty="0"/>
              <a:t>Graph Convolutional Network (ICLR, 2017).</a:t>
            </a:r>
          </a:p>
          <a:p>
            <a:pPr marL="342900" indent="-342900">
              <a:lnSpc>
                <a:spcPct val="150000"/>
              </a:lnSpc>
              <a:buFont typeface="Wingdings" pitchFamily="2" charset="2"/>
              <a:buChar char="v"/>
            </a:pPr>
            <a:r>
              <a:rPr lang="en-GB" sz="2400" dirty="0"/>
              <a:t>Graph Attention Network (ICLR, 2018). </a:t>
            </a:r>
          </a:p>
        </p:txBody>
      </p:sp>
      <p:sp>
        <p:nvSpPr>
          <p:cNvPr id="9" name="Right Brace 8">
            <a:extLst>
              <a:ext uri="{FF2B5EF4-FFF2-40B4-BE49-F238E27FC236}">
                <a16:creationId xmlns:a16="http://schemas.microsoft.com/office/drawing/2014/main" id="{B7234AE2-E343-2EA0-F27A-2286C110CA42}"/>
              </a:ext>
            </a:extLst>
          </p:cNvPr>
          <p:cNvSpPr/>
          <p:nvPr/>
        </p:nvSpPr>
        <p:spPr>
          <a:xfrm>
            <a:off x="6311153" y="4697506"/>
            <a:ext cx="340659" cy="717176"/>
          </a:xfrm>
          <a:prstGeom prst="rightBrace">
            <a:avLst/>
          </a:prstGeom>
          <a:ln w="793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170644BB-170D-4317-E41C-20D34202760F}"/>
              </a:ext>
            </a:extLst>
          </p:cNvPr>
          <p:cNvSpPr txBox="1"/>
          <p:nvPr/>
        </p:nvSpPr>
        <p:spPr>
          <a:xfrm>
            <a:off x="6813176" y="4840941"/>
            <a:ext cx="3173506" cy="461665"/>
          </a:xfrm>
          <a:prstGeom prst="rect">
            <a:avLst/>
          </a:prstGeom>
          <a:noFill/>
        </p:spPr>
        <p:txBody>
          <a:bodyPr wrap="square" rtlCol="0">
            <a:spAutoFit/>
          </a:bodyPr>
          <a:lstStyle/>
          <a:p>
            <a:r>
              <a:rPr lang="en-GB" sz="2400" i="1" dirty="0"/>
              <a:t>Deep neural networks</a:t>
            </a:r>
          </a:p>
        </p:txBody>
      </p:sp>
    </p:spTree>
    <p:extLst>
      <p:ext uri="{BB962C8B-B14F-4D97-AF65-F5344CB8AC3E}">
        <p14:creationId xmlns:p14="http://schemas.microsoft.com/office/powerpoint/2010/main" val="16566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P spid="8"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25" y="-4445"/>
            <a:ext cx="2880360" cy="6854190"/>
          </a:xfrm>
          <a:prstGeom prst="rect">
            <a:avLst/>
          </a:prstGeom>
          <a:solidFill>
            <a:srgbClr val="035726"/>
          </a:solidFill>
          <a:ln>
            <a:solidFill>
              <a:srgbClr val="035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4369435" y="1646556"/>
            <a:ext cx="848726" cy="8487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12" name="文本框 11"/>
          <p:cNvSpPr txBox="1"/>
          <p:nvPr/>
        </p:nvSpPr>
        <p:spPr>
          <a:xfrm>
            <a:off x="0" y="2572385"/>
            <a:ext cx="2870835" cy="825419"/>
          </a:xfrm>
          <a:prstGeom prst="rect">
            <a:avLst/>
          </a:prstGeom>
          <a:noFill/>
        </p:spPr>
        <p:txBody>
          <a:bodyPr wrap="square" rtlCol="0">
            <a:spAutoFit/>
          </a:bodyPr>
          <a:lstStyle/>
          <a:p>
            <a:pPr algn="ctr">
              <a:lnSpc>
                <a:spcPct val="150000"/>
              </a:lnSpc>
            </a:pPr>
            <a:r>
              <a:rPr lang="en-US" altLang="zh-CN" sz="3600" b="1" dirty="0">
                <a:solidFill>
                  <a:schemeClr val="bg1"/>
                </a:solidFill>
                <a:latin typeface="微软雅黑" panose="020B0503020204020204" charset="-122"/>
                <a:ea typeface="微软雅黑" panose="020B0503020204020204" charset="-122"/>
                <a:sym typeface="+mn-ea"/>
              </a:rPr>
              <a:t>Agenda</a:t>
            </a:r>
            <a:endParaRPr lang="en-US" altLang="zh-CN" sz="3600" dirty="0">
              <a:solidFill>
                <a:schemeClr val="bg1"/>
              </a:solidFill>
              <a:latin typeface="微软雅黑" panose="020B0503020204020204" charset="-122"/>
              <a:ea typeface="微软雅黑" panose="020B0503020204020204" charset="-122"/>
              <a:sym typeface="+mn-ea"/>
            </a:endParaRPr>
          </a:p>
        </p:txBody>
      </p:sp>
      <p:sp>
        <p:nvSpPr>
          <p:cNvPr id="13" name="文本框 12"/>
          <p:cNvSpPr txBox="1"/>
          <p:nvPr/>
        </p:nvSpPr>
        <p:spPr>
          <a:xfrm>
            <a:off x="5548592" y="717914"/>
            <a:ext cx="3568502" cy="369332"/>
          </a:xfrm>
          <a:prstGeom prst="rect">
            <a:avLst/>
          </a:prstGeom>
          <a:noFill/>
        </p:spPr>
        <p:txBody>
          <a:bodyPr wrap="square" rtlCol="0" anchor="t">
            <a:spAutoFit/>
          </a:bodyPr>
          <a:lstStyle/>
          <a:p>
            <a:pPr algn="l"/>
            <a:r>
              <a:rPr lang="en-US" altLang="zh-CN" dirty="0">
                <a:solidFill>
                  <a:schemeClr val="bg1">
                    <a:lumMod val="75000"/>
                  </a:schemeClr>
                </a:solidFill>
                <a:latin typeface="微软雅黑" panose="020B0503020204020204" charset="-122"/>
                <a:ea typeface="微软雅黑" panose="020B0503020204020204" charset="-122"/>
                <a:sym typeface="+mn-ea"/>
              </a:rPr>
              <a:t>Background of GNNs</a:t>
            </a:r>
            <a:endParaRPr lang="zh-CN" altLang="zh-CN" dirty="0">
              <a:solidFill>
                <a:schemeClr val="bg1">
                  <a:lumMod val="75000"/>
                </a:schemeClr>
              </a:solidFill>
              <a:latin typeface="微软雅黑" panose="020B0503020204020204" charset="-122"/>
              <a:ea typeface="微软雅黑" panose="020B0503020204020204" charset="-122"/>
              <a:sym typeface="+mn-ea"/>
            </a:endParaRPr>
          </a:p>
        </p:txBody>
      </p:sp>
      <p:sp>
        <p:nvSpPr>
          <p:cNvPr id="41" name="文本框 40"/>
          <p:cNvSpPr txBox="1"/>
          <p:nvPr/>
        </p:nvSpPr>
        <p:spPr>
          <a:xfrm>
            <a:off x="5541150" y="1895601"/>
            <a:ext cx="3704450" cy="369332"/>
          </a:xfrm>
          <a:prstGeom prst="rect">
            <a:avLst/>
          </a:prstGeom>
          <a:noFill/>
        </p:spPr>
        <p:txBody>
          <a:bodyPr wrap="square" rtlCol="0" anchor="t">
            <a:spAutoFit/>
          </a:bodyPr>
          <a:lstStyle/>
          <a:p>
            <a:pPr algn="l"/>
            <a:r>
              <a:rPr lang="en-US" altLang="zh-CN" dirty="0">
                <a:solidFill>
                  <a:schemeClr val="accent6">
                    <a:lumMod val="50000"/>
                  </a:schemeClr>
                </a:solidFill>
                <a:latin typeface="微软雅黑" panose="020B0503020204020204" charset="-122"/>
                <a:ea typeface="微软雅黑" panose="020B0503020204020204" charset="-122"/>
                <a:sym typeface="+mn-ea"/>
              </a:rPr>
              <a:t>GNNs for </a:t>
            </a:r>
            <a:r>
              <a:rPr lang="en-US" altLang="zh-CN" b="1" dirty="0">
                <a:solidFill>
                  <a:schemeClr val="accent6">
                    <a:lumMod val="50000"/>
                  </a:schemeClr>
                </a:solidFill>
                <a:latin typeface="微软雅黑" panose="020B0503020204020204" charset="-122"/>
                <a:ea typeface="微软雅黑" panose="020B0503020204020204" charset="-122"/>
                <a:sym typeface="+mn-ea"/>
              </a:rPr>
              <a:t>Recommendation</a:t>
            </a:r>
            <a:endParaRPr lang="zh-CN" altLang="en-US" b="1" dirty="0">
              <a:solidFill>
                <a:schemeClr val="accent6">
                  <a:lumMod val="50000"/>
                </a:schemeClr>
              </a:solidFill>
              <a:latin typeface="微软雅黑" panose="020B0503020204020204" charset="-122"/>
              <a:ea typeface="微软雅黑" panose="020B0503020204020204" charset="-122"/>
              <a:sym typeface="+mn-ea"/>
            </a:endParaRPr>
          </a:p>
        </p:txBody>
      </p:sp>
      <p:sp>
        <p:nvSpPr>
          <p:cNvPr id="46" name="椭圆 45"/>
          <p:cNvSpPr/>
          <p:nvPr/>
        </p:nvSpPr>
        <p:spPr>
          <a:xfrm flipH="1">
            <a:off x="4360545" y="2786116"/>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sp>
        <p:nvSpPr>
          <p:cNvPr id="47" name="文本框 46"/>
          <p:cNvSpPr txBox="1"/>
          <p:nvPr/>
        </p:nvSpPr>
        <p:spPr>
          <a:xfrm>
            <a:off x="5541150" y="2989622"/>
            <a:ext cx="3382717" cy="369332"/>
          </a:xfrm>
          <a:prstGeom prst="rect">
            <a:avLst/>
          </a:prstGeom>
          <a:noFill/>
        </p:spPr>
        <p:txBody>
          <a:bodyPr wrap="square" rtlCol="0" anchor="t">
            <a:spAutoFit/>
          </a:bodyPr>
          <a:lstStyle/>
          <a:p>
            <a:pPr algn="l"/>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Bioinformatics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9" name="文本框 48"/>
          <p:cNvSpPr txBox="1"/>
          <p:nvPr/>
        </p:nvSpPr>
        <p:spPr>
          <a:xfrm>
            <a:off x="5603719" y="4215813"/>
            <a:ext cx="3513375"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GNNs for </a:t>
            </a:r>
            <a:r>
              <a:rPr lang="en-US" altLang="zh-CN" b="1" dirty="0">
                <a:solidFill>
                  <a:schemeClr val="bg1">
                    <a:lumMod val="65000"/>
                  </a:schemeClr>
                </a:solidFill>
                <a:latin typeface="微软雅黑" panose="020B0503020204020204" charset="-122"/>
                <a:ea typeface="微软雅黑" panose="020B0503020204020204" charset="-122"/>
                <a:sym typeface="+mn-ea"/>
              </a:rPr>
              <a:t>Particle</a:t>
            </a:r>
            <a:r>
              <a:rPr lang="en-US" altLang="zh-CN" dirty="0">
                <a:solidFill>
                  <a:schemeClr val="bg1">
                    <a:lumMod val="65000"/>
                  </a:schemeClr>
                </a:solidFill>
                <a:latin typeface="微软雅黑" panose="020B0503020204020204" charset="-122"/>
                <a:ea typeface="微软雅黑" panose="020B0503020204020204" charset="-122"/>
                <a:sym typeface="+mn-ea"/>
              </a:rPr>
              <a:t> </a:t>
            </a:r>
            <a:r>
              <a:rPr lang="en-US" altLang="zh-CN" b="1" dirty="0">
                <a:solidFill>
                  <a:schemeClr val="bg1">
                    <a:lumMod val="65000"/>
                  </a:schemeClr>
                </a:solidFill>
                <a:latin typeface="微软雅黑" panose="020B0503020204020204" charset="-122"/>
                <a:ea typeface="微软雅黑" panose="020B0503020204020204" charset="-122"/>
                <a:sym typeface="+mn-ea"/>
              </a:rPr>
              <a:t>Physics</a:t>
            </a:r>
            <a:endParaRPr lang="zh-CN" altLang="en-US" b="1" dirty="0">
              <a:solidFill>
                <a:schemeClr val="bg1">
                  <a:lumMod val="65000"/>
                </a:schemeClr>
              </a:solidFill>
              <a:latin typeface="微软雅黑" panose="020B0503020204020204" charset="-122"/>
              <a:ea typeface="微软雅黑" panose="020B0503020204020204" charset="-122"/>
              <a:sym typeface="+mn-ea"/>
            </a:endParaRPr>
          </a:p>
        </p:txBody>
      </p:sp>
      <p:sp>
        <p:nvSpPr>
          <p:cNvPr id="48" name="椭圆 47"/>
          <p:cNvSpPr/>
          <p:nvPr/>
        </p:nvSpPr>
        <p:spPr>
          <a:xfrm flipH="1">
            <a:off x="4360545" y="393990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2" name="Picture 1">
            <a:extLst>
              <a:ext uri="{FF2B5EF4-FFF2-40B4-BE49-F238E27FC236}">
                <a16:creationId xmlns:a16="http://schemas.microsoft.com/office/drawing/2014/main" id="{6C52C8D6-9474-7540-8451-DB6FA5E9C94D}"/>
              </a:ext>
            </a:extLst>
          </p:cNvPr>
          <p:cNvPicPr>
            <a:picLocks noChangeAspect="1"/>
          </p:cNvPicPr>
          <p:nvPr/>
        </p:nvPicPr>
        <p:blipFill>
          <a:blip r:embed="rId2"/>
          <a:stretch>
            <a:fillRect/>
          </a:stretch>
        </p:blipFill>
        <p:spPr>
          <a:xfrm>
            <a:off x="-9526" y="2069347"/>
            <a:ext cx="2880359" cy="698500"/>
          </a:xfrm>
          <a:prstGeom prst="rect">
            <a:avLst/>
          </a:prstGeom>
        </p:spPr>
      </p:pic>
      <p:pic>
        <p:nvPicPr>
          <p:cNvPr id="4" name="Graphic 3" descr="DNA with solid fill">
            <a:extLst>
              <a:ext uri="{FF2B5EF4-FFF2-40B4-BE49-F238E27FC236}">
                <a16:creationId xmlns:a16="http://schemas.microsoft.com/office/drawing/2014/main" id="{5923849E-1B70-60B6-8145-B1A6CDCE7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238" y="2906780"/>
            <a:ext cx="647333" cy="647333"/>
          </a:xfrm>
          <a:prstGeom prst="rect">
            <a:avLst/>
          </a:prstGeom>
        </p:spPr>
      </p:pic>
      <p:pic>
        <p:nvPicPr>
          <p:cNvPr id="8" name="Graphic 7" descr="User network outline">
            <a:extLst>
              <a:ext uri="{FF2B5EF4-FFF2-40B4-BE49-F238E27FC236}">
                <a16:creationId xmlns:a16="http://schemas.microsoft.com/office/drawing/2014/main" id="{DFC889DA-9940-DE66-8DBC-4A78F042A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4862" y="1684375"/>
            <a:ext cx="697872" cy="697872"/>
          </a:xfrm>
          <a:prstGeom prst="rect">
            <a:avLst/>
          </a:prstGeom>
        </p:spPr>
      </p:pic>
      <p:sp>
        <p:nvSpPr>
          <p:cNvPr id="10" name="文本框 48">
            <a:extLst>
              <a:ext uri="{FF2B5EF4-FFF2-40B4-BE49-F238E27FC236}">
                <a16:creationId xmlns:a16="http://schemas.microsoft.com/office/drawing/2014/main" id="{9BB49313-E0CB-99C6-CFFD-7F92B258A482}"/>
              </a:ext>
            </a:extLst>
          </p:cNvPr>
          <p:cNvSpPr txBox="1"/>
          <p:nvPr/>
        </p:nvSpPr>
        <p:spPr>
          <a:xfrm>
            <a:off x="5620348" y="5459270"/>
            <a:ext cx="2142990" cy="369332"/>
          </a:xfrm>
          <a:prstGeom prst="rect">
            <a:avLst/>
          </a:prstGeom>
          <a:noFill/>
        </p:spPr>
        <p:txBody>
          <a:bodyPr wrap="square" rtlCol="0" anchor="t">
            <a:spAutoFit/>
          </a:bodyPr>
          <a:lstStyle/>
          <a:p>
            <a:r>
              <a:rPr lang="en-US" altLang="zh-CN" dirty="0">
                <a:solidFill>
                  <a:schemeClr val="bg1">
                    <a:lumMod val="65000"/>
                  </a:schemeClr>
                </a:solidFill>
                <a:latin typeface="微软雅黑" panose="020B0503020204020204" charset="-122"/>
                <a:ea typeface="微软雅黑" panose="020B0503020204020204" charset="-122"/>
                <a:sym typeface="+mn-ea"/>
              </a:rPr>
              <a:t>Conclusions</a:t>
            </a:r>
            <a:endParaRPr lang="zh-CN" altLang="en-US" dirty="0">
              <a:solidFill>
                <a:schemeClr val="bg1">
                  <a:lumMod val="65000"/>
                </a:schemeClr>
              </a:solidFill>
              <a:latin typeface="微软雅黑" panose="020B0503020204020204" charset="-122"/>
              <a:ea typeface="微软雅黑" panose="020B0503020204020204" charset="-122"/>
              <a:sym typeface="+mn-ea"/>
            </a:endParaRPr>
          </a:p>
        </p:txBody>
      </p:sp>
      <p:sp>
        <p:nvSpPr>
          <p:cNvPr id="11" name="椭圆 47">
            <a:extLst>
              <a:ext uri="{FF2B5EF4-FFF2-40B4-BE49-F238E27FC236}">
                <a16:creationId xmlns:a16="http://schemas.microsoft.com/office/drawing/2014/main" id="{5A1D1ECE-5265-0D94-BC2C-0D93DA2DFEBB}"/>
              </a:ext>
            </a:extLst>
          </p:cNvPr>
          <p:cNvSpPr/>
          <p:nvPr/>
        </p:nvSpPr>
        <p:spPr>
          <a:xfrm flipH="1">
            <a:off x="4369435" y="5211444"/>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dirty="0">
              <a:solidFill>
                <a:srgbClr val="00375D"/>
              </a:solidFill>
            </a:endParaRPr>
          </a:p>
        </p:txBody>
      </p:sp>
      <p:pic>
        <p:nvPicPr>
          <p:cNvPr id="15" name="Graphic 14" descr="Atom with solid fill">
            <a:extLst>
              <a:ext uri="{FF2B5EF4-FFF2-40B4-BE49-F238E27FC236}">
                <a16:creationId xmlns:a16="http://schemas.microsoft.com/office/drawing/2014/main" id="{BDE5E765-89C1-E0D1-4B7F-71DA6549D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9435" y="3939908"/>
            <a:ext cx="848727" cy="848727"/>
          </a:xfrm>
          <a:prstGeom prst="rect">
            <a:avLst/>
          </a:prstGeom>
        </p:spPr>
      </p:pic>
      <p:pic>
        <p:nvPicPr>
          <p:cNvPr id="17" name="Graphic 16" descr="Signature with solid fill">
            <a:extLst>
              <a:ext uri="{FF2B5EF4-FFF2-40B4-BE49-F238E27FC236}">
                <a16:creationId xmlns:a16="http://schemas.microsoft.com/office/drawing/2014/main" id="{B671DDA7-A4BF-DFCE-9B8B-840A018F84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9219" y="5318047"/>
            <a:ext cx="581824" cy="581824"/>
          </a:xfrm>
          <a:prstGeom prst="rect">
            <a:avLst/>
          </a:prstGeom>
        </p:spPr>
      </p:pic>
      <p:sp>
        <p:nvSpPr>
          <p:cNvPr id="3" name="椭圆 34">
            <a:extLst>
              <a:ext uri="{FF2B5EF4-FFF2-40B4-BE49-F238E27FC236}">
                <a16:creationId xmlns:a16="http://schemas.microsoft.com/office/drawing/2014/main" id="{72CD4CF0-BC37-F238-31B3-B9B44D37B30A}"/>
              </a:ext>
            </a:extLst>
          </p:cNvPr>
          <p:cNvSpPr/>
          <p:nvPr/>
        </p:nvSpPr>
        <p:spPr>
          <a:xfrm flipH="1">
            <a:off x="4401454" y="463989"/>
            <a:ext cx="848726" cy="8487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rgbClr val="00375D"/>
              </a:solidFill>
            </a:endParaRPr>
          </a:p>
        </p:txBody>
      </p:sp>
      <p:pic>
        <p:nvPicPr>
          <p:cNvPr id="7" name="Graphic 6" descr="Books on shelf with solid fill">
            <a:extLst>
              <a:ext uri="{FF2B5EF4-FFF2-40B4-BE49-F238E27FC236}">
                <a16:creationId xmlns:a16="http://schemas.microsoft.com/office/drawing/2014/main" id="{6E81E833-5C97-F886-5B31-B4B7B150C0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61238" y="556974"/>
            <a:ext cx="742698" cy="742698"/>
          </a:xfrm>
          <a:prstGeom prst="rect">
            <a:avLst/>
          </a:prstGeom>
        </p:spPr>
      </p:pic>
    </p:spTree>
    <p:extLst>
      <p:ext uri="{BB962C8B-B14F-4D97-AF65-F5344CB8AC3E}">
        <p14:creationId xmlns:p14="http://schemas.microsoft.com/office/powerpoint/2010/main" val="335986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1350</Words>
  <Application>Microsoft Macintosh PowerPoint</Application>
  <PresentationFormat>Widescreen</PresentationFormat>
  <Paragraphs>268</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微软雅黑</vt:lpstr>
      <vt:lpstr>Arial</vt:lpstr>
      <vt:lpstr>Calibri</vt:lpstr>
      <vt:lpstr>Calibri Light</vt:lpstr>
      <vt:lpstr>Cambria Math</vt:lpstr>
      <vt:lpstr>Wingdings</vt:lpstr>
      <vt:lpstr>Office Theme</vt:lpstr>
      <vt:lpstr>The Applications of Graph Neural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&amp;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Applications  of Graph Neural Networks</dc:title>
  <dc:creator>Siwei Liu (PGR)</dc:creator>
  <cp:lastModifiedBy>Siwei Liu (PGR)</cp:lastModifiedBy>
  <cp:revision>6</cp:revision>
  <dcterms:created xsi:type="dcterms:W3CDTF">2022-10-28T07:03:32Z</dcterms:created>
  <dcterms:modified xsi:type="dcterms:W3CDTF">2022-11-09T16:54:10Z</dcterms:modified>
</cp:coreProperties>
</file>